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0"/>
  </p:notesMasterIdLst>
  <p:sldIdLst>
    <p:sldId id="256" r:id="rId2"/>
    <p:sldId id="314" r:id="rId3"/>
    <p:sldId id="327" r:id="rId4"/>
    <p:sldId id="3101" r:id="rId5"/>
    <p:sldId id="3115" r:id="rId6"/>
    <p:sldId id="3116" r:id="rId7"/>
    <p:sldId id="3148" r:id="rId8"/>
    <p:sldId id="3149" r:id="rId9"/>
    <p:sldId id="3100" r:id="rId10"/>
    <p:sldId id="3146" r:id="rId11"/>
    <p:sldId id="3147" r:id="rId12"/>
    <p:sldId id="3150" r:id="rId13"/>
    <p:sldId id="3145" r:id="rId14"/>
    <p:sldId id="3143" r:id="rId15"/>
    <p:sldId id="3106" r:id="rId16"/>
    <p:sldId id="3117" r:id="rId17"/>
    <p:sldId id="3118" r:id="rId18"/>
    <p:sldId id="3138" r:id="rId19"/>
    <p:sldId id="3139" r:id="rId20"/>
    <p:sldId id="3140" r:id="rId21"/>
    <p:sldId id="3141" r:id="rId22"/>
    <p:sldId id="3142" r:id="rId23"/>
    <p:sldId id="3152" r:id="rId24"/>
    <p:sldId id="3151" r:id="rId25"/>
    <p:sldId id="3153" r:id="rId26"/>
    <p:sldId id="3158" r:id="rId27"/>
    <p:sldId id="3154" r:id="rId28"/>
    <p:sldId id="3134" r:id="rId29"/>
    <p:sldId id="3114" r:id="rId30"/>
    <p:sldId id="3135" r:id="rId31"/>
    <p:sldId id="3133" r:id="rId32"/>
    <p:sldId id="3113" r:id="rId33"/>
    <p:sldId id="3102" r:id="rId34"/>
    <p:sldId id="3104" r:id="rId35"/>
    <p:sldId id="3105" r:id="rId36"/>
    <p:sldId id="3112" r:id="rId37"/>
    <p:sldId id="3111" r:id="rId38"/>
    <p:sldId id="3110" r:id="rId39"/>
    <p:sldId id="3156" r:id="rId40"/>
    <p:sldId id="3155" r:id="rId41"/>
    <p:sldId id="3119" r:id="rId42"/>
    <p:sldId id="3122" r:id="rId43"/>
    <p:sldId id="3121" r:id="rId44"/>
    <p:sldId id="3123" r:id="rId45"/>
    <p:sldId id="3124" r:id="rId46"/>
    <p:sldId id="3157" r:id="rId47"/>
    <p:sldId id="3127" r:id="rId48"/>
    <p:sldId id="3162" r:id="rId49"/>
    <p:sldId id="3163" r:id="rId50"/>
    <p:sldId id="3164" r:id="rId51"/>
    <p:sldId id="3165" r:id="rId52"/>
    <p:sldId id="3166" r:id="rId53"/>
    <p:sldId id="3167" r:id="rId54"/>
    <p:sldId id="3168" r:id="rId55"/>
    <p:sldId id="3126" r:id="rId56"/>
    <p:sldId id="3125" r:id="rId57"/>
    <p:sldId id="3120" r:id="rId58"/>
    <p:sldId id="3109" r:id="rId59"/>
    <p:sldId id="3108" r:id="rId60"/>
    <p:sldId id="3132" r:id="rId61"/>
    <p:sldId id="3131" r:id="rId62"/>
    <p:sldId id="3130" r:id="rId63"/>
    <p:sldId id="3159" r:id="rId64"/>
    <p:sldId id="3129" r:id="rId65"/>
    <p:sldId id="3107" r:id="rId66"/>
    <p:sldId id="3136" r:id="rId67"/>
    <p:sldId id="3160" r:id="rId68"/>
    <p:sldId id="318" r:id="rId69"/>
  </p:sldIdLst>
  <p:sldSz cx="12192000" cy="6858000"/>
  <p:notesSz cx="6797675" cy="9928225"/>
  <p:defaultTextStyle>
    <a:defPPr>
      <a:defRPr lang="it-CH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orenzo Spoerri" initials="LS" lastIdx="2" clrIdx="0">
    <p:extLst>
      <p:ext uri="{19B8F6BF-5375-455C-9EA6-DF929625EA0E}">
        <p15:presenceInfo xmlns:p15="http://schemas.microsoft.com/office/powerpoint/2012/main" userId="S::lorenzo.spoerri@sicticino.ch::92f5afe7-1a3c-4f71-b8ff-d0353090aaf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ile medio 2 - Color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59" autoAdjust="0"/>
    <p:restoredTop sz="91641" autoAdjust="0"/>
  </p:normalViewPr>
  <p:slideViewPr>
    <p:cSldViewPr snapToGrid="0" showGuides="1">
      <p:cViewPr varScale="1">
        <p:scale>
          <a:sx n="81" d="100"/>
          <a:sy n="81" d="100"/>
        </p:scale>
        <p:origin x="696" y="67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3F9C02-B5AF-4452-94BD-224E06A03D33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271A70D0-CF18-4C71-9244-437F1BCC7E64}">
      <dgm:prSet phldrT="[Testo]"/>
      <dgm:spPr/>
      <dgm:t>
        <a:bodyPr/>
        <a:lstStyle/>
        <a:p>
          <a:r>
            <a:rPr lang="it-IT" dirty="0"/>
            <a:t>Cornice iniziale</a:t>
          </a:r>
        </a:p>
      </dgm:t>
    </dgm:pt>
    <dgm:pt modelId="{56D0DAD6-EDD0-4FA6-AF84-DE81340427C7}" type="parTrans" cxnId="{F664941E-BF71-4176-BB88-2053F44F9817}">
      <dgm:prSet/>
      <dgm:spPr/>
      <dgm:t>
        <a:bodyPr/>
        <a:lstStyle/>
        <a:p>
          <a:endParaRPr lang="it-IT"/>
        </a:p>
      </dgm:t>
    </dgm:pt>
    <dgm:pt modelId="{3ABB9D48-3573-4367-95F9-16E998B19CA9}" type="sibTrans" cxnId="{F664941E-BF71-4176-BB88-2053F44F9817}">
      <dgm:prSet/>
      <dgm:spPr/>
      <dgm:t>
        <a:bodyPr/>
        <a:lstStyle/>
        <a:p>
          <a:endParaRPr lang="it-IT"/>
        </a:p>
      </dgm:t>
    </dgm:pt>
    <dgm:pt modelId="{4DF012EE-E8E1-4AB2-A3D3-5F723D5277F3}">
      <dgm:prSet phldrT="[Testo]"/>
      <dgm:spPr/>
      <dgm:t>
        <a:bodyPr/>
        <a:lstStyle/>
        <a:p>
          <a:r>
            <a:rPr lang="it-IT" dirty="0"/>
            <a:t>Autovalutazione PIF</a:t>
          </a:r>
        </a:p>
      </dgm:t>
    </dgm:pt>
    <dgm:pt modelId="{CCC10959-4900-40C2-A48E-2084FB809901}" type="parTrans" cxnId="{F2C4209F-EDE5-4EA6-B71E-E9631C39EE34}">
      <dgm:prSet/>
      <dgm:spPr/>
      <dgm:t>
        <a:bodyPr/>
        <a:lstStyle/>
        <a:p>
          <a:endParaRPr lang="it-IT"/>
        </a:p>
      </dgm:t>
    </dgm:pt>
    <dgm:pt modelId="{C8438209-AA32-4EAA-A410-B71CA37DB96C}" type="sibTrans" cxnId="{F2C4209F-EDE5-4EA6-B71E-E9631C39EE34}">
      <dgm:prSet/>
      <dgm:spPr/>
      <dgm:t>
        <a:bodyPr/>
        <a:lstStyle/>
        <a:p>
          <a:endParaRPr lang="it-IT"/>
        </a:p>
      </dgm:t>
    </dgm:pt>
    <dgm:pt modelId="{9FC39ED9-8E36-4F94-BB58-AEB164F409EC}">
      <dgm:prSet phldrT="[Testo]"/>
      <dgm:spPr/>
      <dgm:t>
        <a:bodyPr/>
        <a:lstStyle/>
        <a:p>
          <a:r>
            <a:rPr lang="it-IT" dirty="0"/>
            <a:t>Valutazione del formatore</a:t>
          </a:r>
        </a:p>
      </dgm:t>
    </dgm:pt>
    <dgm:pt modelId="{6B4822DB-C0AE-42BC-A36D-E7CD8C218A90}" type="parTrans" cxnId="{C16D01FF-154F-49A5-9452-682129042D11}">
      <dgm:prSet/>
      <dgm:spPr/>
      <dgm:t>
        <a:bodyPr/>
        <a:lstStyle/>
        <a:p>
          <a:endParaRPr lang="it-IT"/>
        </a:p>
      </dgm:t>
    </dgm:pt>
    <dgm:pt modelId="{D46AFE8F-3D8E-4508-AC45-2829518BB887}" type="sibTrans" cxnId="{C16D01FF-154F-49A5-9452-682129042D11}">
      <dgm:prSet/>
      <dgm:spPr/>
      <dgm:t>
        <a:bodyPr/>
        <a:lstStyle/>
        <a:p>
          <a:endParaRPr lang="it-IT"/>
        </a:p>
      </dgm:t>
    </dgm:pt>
    <dgm:pt modelId="{7793E5DD-9198-43AE-88BB-B6B6F9A7800E}">
      <dgm:prSet/>
      <dgm:spPr/>
      <dgm:t>
        <a:bodyPr/>
        <a:lstStyle/>
        <a:p>
          <a:r>
            <a:rPr lang="it-IT" dirty="0"/>
            <a:t>Chiusura</a:t>
          </a:r>
        </a:p>
      </dgm:t>
    </dgm:pt>
    <dgm:pt modelId="{8AA01BEF-F0AF-42C1-A461-985A3F172026}" type="parTrans" cxnId="{DD31F011-6C76-4ACB-A3A7-CB5BAEF4910F}">
      <dgm:prSet/>
      <dgm:spPr/>
      <dgm:t>
        <a:bodyPr/>
        <a:lstStyle/>
        <a:p>
          <a:endParaRPr lang="it-IT"/>
        </a:p>
      </dgm:t>
    </dgm:pt>
    <dgm:pt modelId="{877D12BD-2226-4CA4-9954-F625FC8F000A}" type="sibTrans" cxnId="{DD31F011-6C76-4ACB-A3A7-CB5BAEF4910F}">
      <dgm:prSet/>
      <dgm:spPr/>
      <dgm:t>
        <a:bodyPr/>
        <a:lstStyle/>
        <a:p>
          <a:endParaRPr lang="it-IT"/>
        </a:p>
      </dgm:t>
    </dgm:pt>
    <dgm:pt modelId="{7B9B6535-7A36-4CFB-8424-E7105BF31E07}" type="pres">
      <dgm:prSet presAssocID="{AB3F9C02-B5AF-4452-94BD-224E06A03D33}" presName="Name0" presStyleCnt="0">
        <dgm:presLayoutVars>
          <dgm:chMax val="7"/>
          <dgm:chPref val="7"/>
          <dgm:dir/>
        </dgm:presLayoutVars>
      </dgm:prSet>
      <dgm:spPr/>
    </dgm:pt>
    <dgm:pt modelId="{A2BE9A83-8135-4ECF-854F-7E4CCA5D9202}" type="pres">
      <dgm:prSet presAssocID="{AB3F9C02-B5AF-4452-94BD-224E06A03D33}" presName="Name1" presStyleCnt="0"/>
      <dgm:spPr/>
    </dgm:pt>
    <dgm:pt modelId="{5CA86C9C-EF19-45BB-AA5B-CE25191A3F32}" type="pres">
      <dgm:prSet presAssocID="{AB3F9C02-B5AF-4452-94BD-224E06A03D33}" presName="cycle" presStyleCnt="0"/>
      <dgm:spPr/>
    </dgm:pt>
    <dgm:pt modelId="{B8375352-C11F-4D28-B83E-355788DC9D4E}" type="pres">
      <dgm:prSet presAssocID="{AB3F9C02-B5AF-4452-94BD-224E06A03D33}" presName="srcNode" presStyleLbl="node1" presStyleIdx="0" presStyleCnt="4"/>
      <dgm:spPr/>
    </dgm:pt>
    <dgm:pt modelId="{CCF70210-E9E0-4819-8D50-CC79F1450122}" type="pres">
      <dgm:prSet presAssocID="{AB3F9C02-B5AF-4452-94BD-224E06A03D33}" presName="conn" presStyleLbl="parChTrans1D2" presStyleIdx="0" presStyleCnt="1"/>
      <dgm:spPr/>
    </dgm:pt>
    <dgm:pt modelId="{A0395657-6D47-4A3C-82E1-1EC75E97A15D}" type="pres">
      <dgm:prSet presAssocID="{AB3F9C02-B5AF-4452-94BD-224E06A03D33}" presName="extraNode" presStyleLbl="node1" presStyleIdx="0" presStyleCnt="4"/>
      <dgm:spPr/>
    </dgm:pt>
    <dgm:pt modelId="{E012F865-1BC4-41EA-90C8-78389DEAD4BA}" type="pres">
      <dgm:prSet presAssocID="{AB3F9C02-B5AF-4452-94BD-224E06A03D33}" presName="dstNode" presStyleLbl="node1" presStyleIdx="0" presStyleCnt="4"/>
      <dgm:spPr/>
    </dgm:pt>
    <dgm:pt modelId="{DBE4B480-CA5E-459D-8342-29230085B6FE}" type="pres">
      <dgm:prSet presAssocID="{271A70D0-CF18-4C71-9244-437F1BCC7E64}" presName="text_1" presStyleLbl="node1" presStyleIdx="0" presStyleCnt="4">
        <dgm:presLayoutVars>
          <dgm:bulletEnabled val="1"/>
        </dgm:presLayoutVars>
      </dgm:prSet>
      <dgm:spPr/>
    </dgm:pt>
    <dgm:pt modelId="{5F1C8B55-A7E8-4724-81E2-4DEC5ED2691B}" type="pres">
      <dgm:prSet presAssocID="{271A70D0-CF18-4C71-9244-437F1BCC7E64}" presName="accent_1" presStyleCnt="0"/>
      <dgm:spPr/>
    </dgm:pt>
    <dgm:pt modelId="{FE44729E-FA5B-4421-8731-5E47D65F65C3}" type="pres">
      <dgm:prSet presAssocID="{271A70D0-CF18-4C71-9244-437F1BCC7E64}" presName="accentRepeatNode" presStyleLbl="solidFgAcc1" presStyleIdx="0" presStyleCnt="4"/>
      <dgm:spPr/>
    </dgm:pt>
    <dgm:pt modelId="{56BB5AD6-06E0-4DA2-BB95-EC0E7713C886}" type="pres">
      <dgm:prSet presAssocID="{4DF012EE-E8E1-4AB2-A3D3-5F723D5277F3}" presName="text_2" presStyleLbl="node1" presStyleIdx="1" presStyleCnt="4">
        <dgm:presLayoutVars>
          <dgm:bulletEnabled val="1"/>
        </dgm:presLayoutVars>
      </dgm:prSet>
      <dgm:spPr/>
    </dgm:pt>
    <dgm:pt modelId="{14A16185-9B0C-4B6D-B423-0C43B0F27EC9}" type="pres">
      <dgm:prSet presAssocID="{4DF012EE-E8E1-4AB2-A3D3-5F723D5277F3}" presName="accent_2" presStyleCnt="0"/>
      <dgm:spPr/>
    </dgm:pt>
    <dgm:pt modelId="{B6CB7F73-9B0F-4440-9CEF-77EA41C58941}" type="pres">
      <dgm:prSet presAssocID="{4DF012EE-E8E1-4AB2-A3D3-5F723D5277F3}" presName="accentRepeatNode" presStyleLbl="solidFgAcc1" presStyleIdx="1" presStyleCnt="4"/>
      <dgm:spPr/>
    </dgm:pt>
    <dgm:pt modelId="{17EA8477-DB56-4BAE-9B54-28650345FE1A}" type="pres">
      <dgm:prSet presAssocID="{9FC39ED9-8E36-4F94-BB58-AEB164F409EC}" presName="text_3" presStyleLbl="node1" presStyleIdx="2" presStyleCnt="4">
        <dgm:presLayoutVars>
          <dgm:bulletEnabled val="1"/>
        </dgm:presLayoutVars>
      </dgm:prSet>
      <dgm:spPr/>
    </dgm:pt>
    <dgm:pt modelId="{8823BF2F-0395-4893-BA6F-63492023E35E}" type="pres">
      <dgm:prSet presAssocID="{9FC39ED9-8E36-4F94-BB58-AEB164F409EC}" presName="accent_3" presStyleCnt="0"/>
      <dgm:spPr/>
    </dgm:pt>
    <dgm:pt modelId="{CF473331-62BC-4876-A198-E6CF41DDEA9F}" type="pres">
      <dgm:prSet presAssocID="{9FC39ED9-8E36-4F94-BB58-AEB164F409EC}" presName="accentRepeatNode" presStyleLbl="solidFgAcc1" presStyleIdx="2" presStyleCnt="4"/>
      <dgm:spPr/>
    </dgm:pt>
    <dgm:pt modelId="{8AF0E4D7-3332-4ED0-8CA5-95FE9DF077D9}" type="pres">
      <dgm:prSet presAssocID="{7793E5DD-9198-43AE-88BB-B6B6F9A7800E}" presName="text_4" presStyleLbl="node1" presStyleIdx="3" presStyleCnt="4">
        <dgm:presLayoutVars>
          <dgm:bulletEnabled val="1"/>
        </dgm:presLayoutVars>
      </dgm:prSet>
      <dgm:spPr/>
    </dgm:pt>
    <dgm:pt modelId="{725DC0F9-8319-4919-ABEB-AFEE5E89DB14}" type="pres">
      <dgm:prSet presAssocID="{7793E5DD-9198-43AE-88BB-B6B6F9A7800E}" presName="accent_4" presStyleCnt="0"/>
      <dgm:spPr/>
    </dgm:pt>
    <dgm:pt modelId="{15AF701D-3CC9-4930-BF0C-48C770BA2ED8}" type="pres">
      <dgm:prSet presAssocID="{7793E5DD-9198-43AE-88BB-B6B6F9A7800E}" presName="accentRepeatNode" presStyleLbl="solidFgAcc1" presStyleIdx="3" presStyleCnt="4"/>
      <dgm:spPr/>
    </dgm:pt>
  </dgm:ptLst>
  <dgm:cxnLst>
    <dgm:cxn modelId="{3050C10D-E5BC-4512-BA79-90863F7FB2C9}" type="presOf" srcId="{9FC39ED9-8E36-4F94-BB58-AEB164F409EC}" destId="{17EA8477-DB56-4BAE-9B54-28650345FE1A}" srcOrd="0" destOrd="0" presId="urn:microsoft.com/office/officeart/2008/layout/VerticalCurvedList"/>
    <dgm:cxn modelId="{DD31F011-6C76-4ACB-A3A7-CB5BAEF4910F}" srcId="{AB3F9C02-B5AF-4452-94BD-224E06A03D33}" destId="{7793E5DD-9198-43AE-88BB-B6B6F9A7800E}" srcOrd="3" destOrd="0" parTransId="{8AA01BEF-F0AF-42C1-A461-985A3F172026}" sibTransId="{877D12BD-2226-4CA4-9954-F625FC8F000A}"/>
    <dgm:cxn modelId="{03134012-1BE9-4EC0-9D9D-057D1D9D94FA}" type="presOf" srcId="{7793E5DD-9198-43AE-88BB-B6B6F9A7800E}" destId="{8AF0E4D7-3332-4ED0-8CA5-95FE9DF077D9}" srcOrd="0" destOrd="0" presId="urn:microsoft.com/office/officeart/2008/layout/VerticalCurvedList"/>
    <dgm:cxn modelId="{F664941E-BF71-4176-BB88-2053F44F9817}" srcId="{AB3F9C02-B5AF-4452-94BD-224E06A03D33}" destId="{271A70D0-CF18-4C71-9244-437F1BCC7E64}" srcOrd="0" destOrd="0" parTransId="{56D0DAD6-EDD0-4FA6-AF84-DE81340427C7}" sibTransId="{3ABB9D48-3573-4367-95F9-16E998B19CA9}"/>
    <dgm:cxn modelId="{8F80505F-E2A9-45EF-A2C8-887E3A286454}" type="presOf" srcId="{AB3F9C02-B5AF-4452-94BD-224E06A03D33}" destId="{7B9B6535-7A36-4CFB-8424-E7105BF31E07}" srcOrd="0" destOrd="0" presId="urn:microsoft.com/office/officeart/2008/layout/VerticalCurvedList"/>
    <dgm:cxn modelId="{746E3D65-A1C7-484F-92C4-234D885F5429}" type="presOf" srcId="{4DF012EE-E8E1-4AB2-A3D3-5F723D5277F3}" destId="{56BB5AD6-06E0-4DA2-BB95-EC0E7713C886}" srcOrd="0" destOrd="0" presId="urn:microsoft.com/office/officeart/2008/layout/VerticalCurvedList"/>
    <dgm:cxn modelId="{09371971-4A26-48FC-AED8-CCC652DC694A}" type="presOf" srcId="{271A70D0-CF18-4C71-9244-437F1BCC7E64}" destId="{DBE4B480-CA5E-459D-8342-29230085B6FE}" srcOrd="0" destOrd="0" presId="urn:microsoft.com/office/officeart/2008/layout/VerticalCurvedList"/>
    <dgm:cxn modelId="{F2C4209F-EDE5-4EA6-B71E-E9631C39EE34}" srcId="{AB3F9C02-B5AF-4452-94BD-224E06A03D33}" destId="{4DF012EE-E8E1-4AB2-A3D3-5F723D5277F3}" srcOrd="1" destOrd="0" parTransId="{CCC10959-4900-40C2-A48E-2084FB809901}" sibTransId="{C8438209-AA32-4EAA-A410-B71CA37DB96C}"/>
    <dgm:cxn modelId="{E1FB3BD3-8F4F-43FF-B6BE-DE328F1D51B0}" type="presOf" srcId="{3ABB9D48-3573-4367-95F9-16E998B19CA9}" destId="{CCF70210-E9E0-4819-8D50-CC79F1450122}" srcOrd="0" destOrd="0" presId="urn:microsoft.com/office/officeart/2008/layout/VerticalCurvedList"/>
    <dgm:cxn modelId="{C16D01FF-154F-49A5-9452-682129042D11}" srcId="{AB3F9C02-B5AF-4452-94BD-224E06A03D33}" destId="{9FC39ED9-8E36-4F94-BB58-AEB164F409EC}" srcOrd="2" destOrd="0" parTransId="{6B4822DB-C0AE-42BC-A36D-E7CD8C218A90}" sibTransId="{D46AFE8F-3D8E-4508-AC45-2829518BB887}"/>
    <dgm:cxn modelId="{0FCEDD15-7473-40F4-93D3-914C7112B069}" type="presParOf" srcId="{7B9B6535-7A36-4CFB-8424-E7105BF31E07}" destId="{A2BE9A83-8135-4ECF-854F-7E4CCA5D9202}" srcOrd="0" destOrd="0" presId="urn:microsoft.com/office/officeart/2008/layout/VerticalCurvedList"/>
    <dgm:cxn modelId="{9B30FE0B-EC89-4681-97FE-A749F7DBF7AF}" type="presParOf" srcId="{A2BE9A83-8135-4ECF-854F-7E4CCA5D9202}" destId="{5CA86C9C-EF19-45BB-AA5B-CE25191A3F32}" srcOrd="0" destOrd="0" presId="urn:microsoft.com/office/officeart/2008/layout/VerticalCurvedList"/>
    <dgm:cxn modelId="{7E2E9C5A-02C3-4D1F-90A4-587948196099}" type="presParOf" srcId="{5CA86C9C-EF19-45BB-AA5B-CE25191A3F32}" destId="{B8375352-C11F-4D28-B83E-355788DC9D4E}" srcOrd="0" destOrd="0" presId="urn:microsoft.com/office/officeart/2008/layout/VerticalCurvedList"/>
    <dgm:cxn modelId="{0E686DC3-DD7E-446C-98D0-A2A81D44A41E}" type="presParOf" srcId="{5CA86C9C-EF19-45BB-AA5B-CE25191A3F32}" destId="{CCF70210-E9E0-4819-8D50-CC79F1450122}" srcOrd="1" destOrd="0" presId="urn:microsoft.com/office/officeart/2008/layout/VerticalCurvedList"/>
    <dgm:cxn modelId="{6C96244E-1DFB-4809-A068-6730E63351BC}" type="presParOf" srcId="{5CA86C9C-EF19-45BB-AA5B-CE25191A3F32}" destId="{A0395657-6D47-4A3C-82E1-1EC75E97A15D}" srcOrd="2" destOrd="0" presId="urn:microsoft.com/office/officeart/2008/layout/VerticalCurvedList"/>
    <dgm:cxn modelId="{14E58A0E-DA06-4845-B238-51F1150CB432}" type="presParOf" srcId="{5CA86C9C-EF19-45BB-AA5B-CE25191A3F32}" destId="{E012F865-1BC4-41EA-90C8-78389DEAD4BA}" srcOrd="3" destOrd="0" presId="urn:microsoft.com/office/officeart/2008/layout/VerticalCurvedList"/>
    <dgm:cxn modelId="{9B25F52F-1B79-4AF1-88B6-D34C03534431}" type="presParOf" srcId="{A2BE9A83-8135-4ECF-854F-7E4CCA5D9202}" destId="{DBE4B480-CA5E-459D-8342-29230085B6FE}" srcOrd="1" destOrd="0" presId="urn:microsoft.com/office/officeart/2008/layout/VerticalCurvedList"/>
    <dgm:cxn modelId="{3477B699-EBCA-4B33-A513-D4DBD547DB1C}" type="presParOf" srcId="{A2BE9A83-8135-4ECF-854F-7E4CCA5D9202}" destId="{5F1C8B55-A7E8-4724-81E2-4DEC5ED2691B}" srcOrd="2" destOrd="0" presId="urn:microsoft.com/office/officeart/2008/layout/VerticalCurvedList"/>
    <dgm:cxn modelId="{9453975C-D86F-40B5-80BF-154B961DAEC3}" type="presParOf" srcId="{5F1C8B55-A7E8-4724-81E2-4DEC5ED2691B}" destId="{FE44729E-FA5B-4421-8731-5E47D65F65C3}" srcOrd="0" destOrd="0" presId="urn:microsoft.com/office/officeart/2008/layout/VerticalCurvedList"/>
    <dgm:cxn modelId="{8AEB86F1-ADB3-4B05-93BF-A3CBD908FB68}" type="presParOf" srcId="{A2BE9A83-8135-4ECF-854F-7E4CCA5D9202}" destId="{56BB5AD6-06E0-4DA2-BB95-EC0E7713C886}" srcOrd="3" destOrd="0" presId="urn:microsoft.com/office/officeart/2008/layout/VerticalCurvedList"/>
    <dgm:cxn modelId="{3390D519-9EFC-4E05-B3B3-2C8B524E24CC}" type="presParOf" srcId="{A2BE9A83-8135-4ECF-854F-7E4CCA5D9202}" destId="{14A16185-9B0C-4B6D-B423-0C43B0F27EC9}" srcOrd="4" destOrd="0" presId="urn:microsoft.com/office/officeart/2008/layout/VerticalCurvedList"/>
    <dgm:cxn modelId="{0F42E23A-11C3-44CC-B81A-B89CB67D79EC}" type="presParOf" srcId="{14A16185-9B0C-4B6D-B423-0C43B0F27EC9}" destId="{B6CB7F73-9B0F-4440-9CEF-77EA41C58941}" srcOrd="0" destOrd="0" presId="urn:microsoft.com/office/officeart/2008/layout/VerticalCurvedList"/>
    <dgm:cxn modelId="{A0990C96-2107-476C-A9F5-B2E95A8476C0}" type="presParOf" srcId="{A2BE9A83-8135-4ECF-854F-7E4CCA5D9202}" destId="{17EA8477-DB56-4BAE-9B54-28650345FE1A}" srcOrd="5" destOrd="0" presId="urn:microsoft.com/office/officeart/2008/layout/VerticalCurvedList"/>
    <dgm:cxn modelId="{EBD09D81-FA87-4405-AF9E-E98AC1CC67A1}" type="presParOf" srcId="{A2BE9A83-8135-4ECF-854F-7E4CCA5D9202}" destId="{8823BF2F-0395-4893-BA6F-63492023E35E}" srcOrd="6" destOrd="0" presId="urn:microsoft.com/office/officeart/2008/layout/VerticalCurvedList"/>
    <dgm:cxn modelId="{60A2148A-A737-49E7-8C42-C07DC3458D9D}" type="presParOf" srcId="{8823BF2F-0395-4893-BA6F-63492023E35E}" destId="{CF473331-62BC-4876-A198-E6CF41DDEA9F}" srcOrd="0" destOrd="0" presId="urn:microsoft.com/office/officeart/2008/layout/VerticalCurvedList"/>
    <dgm:cxn modelId="{94DBB3D2-7D10-42AA-BA3F-B0541E747735}" type="presParOf" srcId="{A2BE9A83-8135-4ECF-854F-7E4CCA5D9202}" destId="{8AF0E4D7-3332-4ED0-8CA5-95FE9DF077D9}" srcOrd="7" destOrd="0" presId="urn:microsoft.com/office/officeart/2008/layout/VerticalCurvedList"/>
    <dgm:cxn modelId="{4A3E0EC0-827E-4C8D-8174-F2C5121C7ACB}" type="presParOf" srcId="{A2BE9A83-8135-4ECF-854F-7E4CCA5D9202}" destId="{725DC0F9-8319-4919-ABEB-AFEE5E89DB14}" srcOrd="8" destOrd="0" presId="urn:microsoft.com/office/officeart/2008/layout/VerticalCurvedList"/>
    <dgm:cxn modelId="{52FA8E30-21B0-4F8D-8476-40E4EB430198}" type="presParOf" srcId="{725DC0F9-8319-4919-ABEB-AFEE5E89DB14}" destId="{15AF701D-3CC9-4930-BF0C-48C770BA2ED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F70210-E9E0-4819-8D50-CC79F1450122}">
      <dsp:nvSpPr>
        <dsp:cNvPr id="0" name=""/>
        <dsp:cNvSpPr/>
      </dsp:nvSpPr>
      <dsp:spPr>
        <a:xfrm>
          <a:off x="-5383387" y="-824364"/>
          <a:ext cx="6410152" cy="6410152"/>
        </a:xfrm>
        <a:prstGeom prst="blockArc">
          <a:avLst>
            <a:gd name="adj1" fmla="val 18900000"/>
            <a:gd name="adj2" fmla="val 2700000"/>
            <a:gd name="adj3" fmla="val 337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E4B480-CA5E-459D-8342-29230085B6FE}">
      <dsp:nvSpPr>
        <dsp:cNvPr id="0" name=""/>
        <dsp:cNvSpPr/>
      </dsp:nvSpPr>
      <dsp:spPr>
        <a:xfrm>
          <a:off x="537546" y="366058"/>
          <a:ext cx="7126816" cy="7324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1420" tIns="96520" rIns="96520" bIns="96520" numCol="1" spcCol="1270" anchor="ctr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800" kern="1200" dirty="0"/>
            <a:t>Cornice iniziale</a:t>
          </a:r>
        </a:p>
      </dsp:txBody>
      <dsp:txXfrm>
        <a:off x="537546" y="366058"/>
        <a:ext cx="7126816" cy="732497"/>
      </dsp:txXfrm>
    </dsp:sp>
    <dsp:sp modelId="{FE44729E-FA5B-4421-8731-5E47D65F65C3}">
      <dsp:nvSpPr>
        <dsp:cNvPr id="0" name=""/>
        <dsp:cNvSpPr/>
      </dsp:nvSpPr>
      <dsp:spPr>
        <a:xfrm>
          <a:off x="79735" y="274496"/>
          <a:ext cx="915621" cy="9156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BB5AD6-06E0-4DA2-BB95-EC0E7713C886}">
      <dsp:nvSpPr>
        <dsp:cNvPr id="0" name=""/>
        <dsp:cNvSpPr/>
      </dsp:nvSpPr>
      <dsp:spPr>
        <a:xfrm>
          <a:off x="957504" y="1464994"/>
          <a:ext cx="6706859" cy="7324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1420" tIns="96520" rIns="96520" bIns="96520" numCol="1" spcCol="1270" anchor="ctr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800" kern="1200" dirty="0"/>
            <a:t>Autovalutazione PIF</a:t>
          </a:r>
        </a:p>
      </dsp:txBody>
      <dsp:txXfrm>
        <a:off x="957504" y="1464994"/>
        <a:ext cx="6706859" cy="732497"/>
      </dsp:txXfrm>
    </dsp:sp>
    <dsp:sp modelId="{B6CB7F73-9B0F-4440-9CEF-77EA41C58941}">
      <dsp:nvSpPr>
        <dsp:cNvPr id="0" name=""/>
        <dsp:cNvSpPr/>
      </dsp:nvSpPr>
      <dsp:spPr>
        <a:xfrm>
          <a:off x="499693" y="1373432"/>
          <a:ext cx="915621" cy="9156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EA8477-DB56-4BAE-9B54-28650345FE1A}">
      <dsp:nvSpPr>
        <dsp:cNvPr id="0" name=""/>
        <dsp:cNvSpPr/>
      </dsp:nvSpPr>
      <dsp:spPr>
        <a:xfrm>
          <a:off x="957504" y="2563931"/>
          <a:ext cx="6706859" cy="7324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1420" tIns="96520" rIns="96520" bIns="96520" numCol="1" spcCol="1270" anchor="ctr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800" kern="1200" dirty="0"/>
            <a:t>Valutazione del formatore</a:t>
          </a:r>
        </a:p>
      </dsp:txBody>
      <dsp:txXfrm>
        <a:off x="957504" y="2563931"/>
        <a:ext cx="6706859" cy="732497"/>
      </dsp:txXfrm>
    </dsp:sp>
    <dsp:sp modelId="{CF473331-62BC-4876-A198-E6CF41DDEA9F}">
      <dsp:nvSpPr>
        <dsp:cNvPr id="0" name=""/>
        <dsp:cNvSpPr/>
      </dsp:nvSpPr>
      <dsp:spPr>
        <a:xfrm>
          <a:off x="499693" y="2472368"/>
          <a:ext cx="915621" cy="9156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F0E4D7-3332-4ED0-8CA5-95FE9DF077D9}">
      <dsp:nvSpPr>
        <dsp:cNvPr id="0" name=""/>
        <dsp:cNvSpPr/>
      </dsp:nvSpPr>
      <dsp:spPr>
        <a:xfrm>
          <a:off x="537546" y="3662867"/>
          <a:ext cx="7126816" cy="7324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1420" tIns="96520" rIns="96520" bIns="96520" numCol="1" spcCol="1270" anchor="ctr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800" kern="1200" dirty="0"/>
            <a:t>Chiusura</a:t>
          </a:r>
        </a:p>
      </dsp:txBody>
      <dsp:txXfrm>
        <a:off x="537546" y="3662867"/>
        <a:ext cx="7126816" cy="732497"/>
      </dsp:txXfrm>
    </dsp:sp>
    <dsp:sp modelId="{15AF701D-3CC9-4930-BF0C-48C770BA2ED8}">
      <dsp:nvSpPr>
        <dsp:cNvPr id="0" name=""/>
        <dsp:cNvSpPr/>
      </dsp:nvSpPr>
      <dsp:spPr>
        <a:xfrm>
          <a:off x="79735" y="3571305"/>
          <a:ext cx="915621" cy="9156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CH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C656EE-60FF-4295-B828-62AE2DCAF52B}" type="datetimeFigureOut">
              <a:rPr lang="it-CH" smtClean="0"/>
              <a:t>05.12.2023</a:t>
            </a:fld>
            <a:endParaRPr lang="it-CH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CH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CH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CH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2B76-3D3C-4C4B-BC97-779125403AD4}" type="slidenum">
              <a:rPr lang="it-CH" smtClean="0"/>
              <a:t>‹N›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9542555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CH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7E2B76-3D3C-4C4B-BC97-779125403AD4}" type="slidenum">
              <a:rPr lang="it-CH" smtClean="0"/>
              <a:t>1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8062203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CH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7E2B76-3D3C-4C4B-BC97-779125403AD4}" type="slidenum">
              <a:rPr lang="it-CH" smtClean="0"/>
              <a:t>2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28073453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CH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7E2B76-3D3C-4C4B-BC97-779125403AD4}" type="slidenum">
              <a:rPr lang="it-CH" smtClean="0"/>
              <a:t>3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32594559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CH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7E2B76-3D3C-4C4B-BC97-779125403AD4}" type="slidenum">
              <a:rPr lang="it-CH" smtClean="0"/>
              <a:t>48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8413671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CH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7E2B76-3D3C-4C4B-BC97-779125403AD4}" type="slidenum">
              <a:rPr lang="it-CH" smtClean="0"/>
              <a:t>50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7807207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CH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7E2B76-3D3C-4C4B-BC97-779125403AD4}" type="slidenum">
              <a:rPr lang="it-CH" smtClean="0"/>
              <a:t>51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6108298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CH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7E2B76-3D3C-4C4B-BC97-779125403AD4}" type="slidenum">
              <a:rPr lang="it-CH" smtClean="0"/>
              <a:t>52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2298333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CH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7E2B76-3D3C-4C4B-BC97-779125403AD4}" type="slidenum">
              <a:rPr lang="it-CH" smtClean="0"/>
              <a:t>67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27988331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CH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7E2B76-3D3C-4C4B-BC97-779125403AD4}" type="slidenum">
              <a:rPr lang="it-CH" smtClean="0"/>
              <a:t>68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20352348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21C8924-E244-4C39-BF94-9143AF7DB2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it-CH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168F9791-88E9-4C1A-AC13-669719E69E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it-CH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7B4A228-D897-47A7-B0E4-C776C1D51F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F46A6-BA7D-49DB-BB63-D2CB2BE43BF7}" type="datetime1">
              <a:rPr lang="it-CH" smtClean="0"/>
              <a:t>05.12.2023</a:t>
            </a:fld>
            <a:endParaRPr lang="it-CH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E36BF67-A988-4A57-AF46-EA5189E289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65F18A6-B267-4638-8AB4-D06624BE28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‹N›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6136362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0E95B52-ED30-4C4D-985C-B4C9A85420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it-CH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7A251155-73CD-4CAA-B3F7-3BF579FECC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CH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1B214BC-29FF-4AD1-9A6C-F4EC9011B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5EC04-D478-40A2-A671-501BBD6B1CA0}" type="datetime1">
              <a:rPr lang="it-CH" smtClean="0"/>
              <a:t>05.12.2023</a:t>
            </a:fld>
            <a:endParaRPr lang="it-CH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206C15B-AFC4-4025-B0E5-5DE9A0A93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6CB29B9-85C0-4A2D-A818-3FBB0392D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‹N›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8647655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0AFE0D1E-7539-4F42-B034-C82C0BB47C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it-CH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D4D2A83D-33CF-4A13-9910-6212F0A00F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CH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068C0C5-F4BC-4994-A191-8E5E10FB6F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788C1-B52A-4679-AFFE-9D8B03F3D6F5}" type="datetime1">
              <a:rPr lang="it-CH" smtClean="0"/>
              <a:t>05.12.2023</a:t>
            </a:fld>
            <a:endParaRPr lang="it-CH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7C256BD-1CF5-48C1-B03E-80C43533D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F7E0EF9-4F3D-4EC2-8B80-7604ADF7D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‹N›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3399106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A62424C-D279-417C-B3BC-8EBC499451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it-CH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170D9AF-6B91-482B-8E56-0D467754B9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CH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AAD7632-EBA5-47EE-A3C9-99022570DE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75A8-67D6-428C-8754-A2A076F6AC8B}" type="datetime1">
              <a:rPr lang="it-CH" smtClean="0"/>
              <a:t>05.12.2023</a:t>
            </a:fld>
            <a:endParaRPr lang="it-CH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A00F9DE-1A52-4F2D-8F54-4383946866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8455239-F69D-41F7-A96B-2D2894CEC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‹N›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2741328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3D5A20F-768B-4B0F-B3D9-85D1C5AB2E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it-CH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4351CAC-4581-4964-B8C5-6514C72881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3A9134D-6EBE-4C82-A261-9AEB4FF038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97195-AAC3-4BC1-96D6-DAD44C2BF522}" type="datetime1">
              <a:rPr lang="it-CH" smtClean="0"/>
              <a:t>05.12.2023</a:t>
            </a:fld>
            <a:endParaRPr lang="it-CH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30188CE-6578-424C-936A-D9B047EC9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E022D5D-414E-44E3-8D1A-4F1041BB7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‹N›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3515195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F45FA5B-57E5-4B76-A96E-E1AAD5D08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it-CH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C306D15-283F-4814-B97B-31036D3149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CH"/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BD4E96DD-3B6D-4D1F-9D39-EBE3C8D661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CH"/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4C84A824-D8DE-400B-A80E-E95E24007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6C55B-D9B7-4243-AFC5-E29AC85058DD}" type="datetime1">
              <a:rPr lang="it-CH" smtClean="0"/>
              <a:t>05.12.2023</a:t>
            </a:fld>
            <a:endParaRPr lang="it-CH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C949F3DC-D218-4C73-88F2-5D401701C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E0D116A-FBB7-4379-ABB6-340C557E6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‹N›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2812662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583CEDC-D46C-4BF9-A960-696D153CA6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it-CH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232BD5FB-F126-4C01-8DDB-5D2F076D39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DEF9B834-DC08-42CE-A1DF-05ADF90825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CH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AB1D29C9-65B2-4E25-B5CF-D006EDDEFE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E74B9972-7C63-48CE-8A44-F06101A2FB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CH"/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88912EDC-F2A7-41CB-A2D8-E452CC7E08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B6ACD-3842-481C-9914-406EF1F81D05}" type="datetime1">
              <a:rPr lang="it-CH" smtClean="0"/>
              <a:t>05.12.2023</a:t>
            </a:fld>
            <a:endParaRPr lang="it-CH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B8BA8A27-CA68-4F19-9731-14D637CA2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DF294022-036C-457E-8DA5-20A5F099B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‹N›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1029365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ED97141-2EA1-4F25-9FD2-7B22DB7D2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it-CH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25C3109B-38B4-4D4A-8E00-0B6857972F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CA2E5-2623-4921-AD85-E361016A5E0E}" type="datetime1">
              <a:rPr lang="it-CH" smtClean="0"/>
              <a:t>05.12.2023</a:t>
            </a:fld>
            <a:endParaRPr lang="it-CH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000921E3-0EF8-41FF-B023-C3B9BE1224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4B7C0D37-8A1A-4D9E-B29C-67291C8770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‹N›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890478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789A6F68-049F-45A4-AAC5-6AD79EB5F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FEE55-B74C-4261-989F-4D4C09BC5A2F}" type="datetime1">
              <a:rPr lang="it-CH" smtClean="0"/>
              <a:t>05.12.2023</a:t>
            </a:fld>
            <a:endParaRPr lang="it-CH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97A9067E-2B26-458D-80F8-47F6852F64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90B47BC-635F-4B38-8CC6-1C6138D74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‹N›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11327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3ACE82E-F8B2-4423-AE46-8F19E821C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it-CH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0B5D3BC-3816-4A32-BB35-4A890AF5D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CH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1D0B17BB-9AAE-40DE-9AE2-FC015994DE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EA29ED0-12C2-4115-ACB4-81358581A5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09616-B7CE-46F4-BEC3-ED86B1F21660}" type="datetime1">
              <a:rPr lang="it-CH" smtClean="0"/>
              <a:t>05.12.2023</a:t>
            </a:fld>
            <a:endParaRPr lang="it-CH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0091596-0595-4616-82BD-3234E88B8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6DA7941-AE22-4358-BBE5-22A28CAD1B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‹N›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4225072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80C5D43-9CB7-405F-B398-3511E64105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it-CH"/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8E56A347-C4CE-475E-B10A-1D27209398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CH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1752DACD-0FDB-4F2D-A102-C067C0D108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FFBF90B-BBB1-4281-8A09-F59763B85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81F47-6219-463D-8121-7727A062B8CF}" type="datetime1">
              <a:rPr lang="it-CH" smtClean="0"/>
              <a:t>05.12.2023</a:t>
            </a:fld>
            <a:endParaRPr lang="it-CH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64F92A6-EAED-4D8A-BF62-5EF0777CF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52BF9098-7FF3-4DF6-A432-D8EB59C1F2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‹N›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3548455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471DB87C-8EB3-4D46-A568-A98A8ADEEB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it-CH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B2DE325-CF84-4E45-A587-CAAC356964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CH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0E6B406-BF5B-4BD2-BB7C-88E7C7887B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0E47B-B1FA-4603-99E8-9A21122E08A1}" type="datetime1">
              <a:rPr lang="it-CH" smtClean="0"/>
              <a:t>05.12.2023</a:t>
            </a:fld>
            <a:endParaRPr lang="it-CH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144DA36-7993-47EB-A42B-5E380CA13D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CH"/>
              <a:t>CCPFC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807D939-122F-420A-A998-085EB99D2F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C26316-EC07-464E-9C84-DEE5B239DE0D}" type="slidenum">
              <a:rPr lang="it-CH" smtClean="0"/>
              <a:t>‹N›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4083363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CH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hyperlink" Target="https://app.konvink.ch/CompetenceCompass/Edit/130/4915/562/Field/d626ef2d-b107-4307-bbb6-37eb37d3c6bd?areaId=d097316e-2617-4558-b0cc-8d754507d501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app.konvink.ch/core/workshow/display/shared/9ee3223d-a681-4d1d-a417-bc8cd58601d0#via-combox" TargetMode="External"/><Relationship Id="rId5" Type="http://schemas.openxmlformats.org/officeDocument/2006/relationships/image" Target="../media/image13.png"/><Relationship Id="rId4" Type="http://schemas.openxmlformats.org/officeDocument/2006/relationships/hyperlink" Target="https://app.konvink.ch/CompetenceCompass/Edit/130/4915/562/Field/d626ef2d-b107-4307-bbb6-37eb37d3c6bd?areaId=d097316e-2617-4558-b0cc-8d754507d501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hyperlink" Target="https://app.konvink.ch/core/workshow/display/shared/9ee3223d-a681-4d1d-a417-bc8cd58601d0#via-combox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hyperlink" Target="https://app.konvink.ch/core/workshow/display/competence-compass/2d025654-b664-4005-aada-1fc47773cee5/341237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hyperlink" Target="https://app.konvink.ch/#mp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hyperlink" Target="https://app.konvink.ch/SharedCompetenceCompass/Summary/2d025654-b664-4005-aada-1fc47773cee5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hyperlink" Target="https://app.konvink.ch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hyperlink" Target="https://app.konvink.ch/SelfTests/LHome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hyperlink" Target="https://app.konvink.ch/SelfTests/LHome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hyperlink" Target="https://app.konvink.ch/SelfTests/LDetails/130/2493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hyperlink" Target="https://app.konvink.ch/SelfTests/Execute/130/2493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hyperlink" Target="https://app.konvink.ch/SelfTests/LDetails/130/2493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hyperlink" Target="https://app.konvink.ch/SelfTests/LDetails/130/2493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s://app.konvink.ch/selftests/ldetails/130/2493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hyperlink" Target="https://app.konvink.ch/SelfTests/Review/PDF/130/2493/215617%2c219366?Area=SelfTests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hyperlink" Target="https://app.konvink.ch/#mp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s://app.konvink.ch/core/apprenticeship-cockpit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hyperlink" Target="https://app.konvink.ch/core/apprenticeship-cockpit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hyperlink" Target="https://app.konvink.ch/core/apprenticeship-cockpit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hyperlink" Target="https://app.konvink.ch/CompetenceCompass/Report/4d1cfb41-7a85-453e-8a64-760cdc633bbb/d0vbJ0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hyperlink" Target="https://app.konvink.ch/CompetenceCompass/Report/4d1cfb41-7a85-453e-8a64-760cdc633bbb/d0vbJ0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hyperlink" Target="https://app.konvink.ch/CompetenceCompass/Report/4d1cfb41-7a85-453e-8a64-760cdc633bbb/d0vbJ0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hyperlink" Target="https://app.konvink.ch/#mp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hyperlink" Target="https://app.konvink.ch/CompetenceCompass/Report/4d1cfb41-7a85-453e-8a64-760cdc633bbb/d0vbJ0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hyperlink" Target="https://app.konvink.ch/CompetenceCompass/Report/4d1cfb41-7a85-453e-8a64-760cdc633bbb/d0vbJ0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hyperlink" Target="https://app.konvink.ch/CompetenceCompass/Report/4d1cfb41-7a85-453e-8a64-760cdc633bbb/d0vbJ0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hyperlink" Target="https://app.konvink.ch/CompetenceCompass/Report/4d1cfb41-7a85-453e-8a64-760cdc633bbb/d0vbJ0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hyperlink" Target="https://app.konvink.ch/CompetenceCompass/Report/4d1cfb41-7a85-453e-8a64-760cdc633bbb/d0vbJ0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hyperlink" Target="https://app.konvink.ch/CompetenceCompass/Report/4d1cfb41-7a85-453e-8a64-760cdc633bbb/d0vbJ0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hyperlink" Target="https://app.konvink.ch/CompetenceCompass/Report/4d1cfb41-7a85-453e-8a64-760cdc633bbb/d0vbJ0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hyperlink" Target="https://app.konvink.ch/CompetenceCompass" TargetMode="Externa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hyperlink" Target="https://app.konvink.ch/core/apprenticeship-cockpit" TargetMode="Externa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hyperlink" Target="https://app.konvink.ch/core/evaluationtool/130/RVKGDG/RwMqw0" TargetMode="Externa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hyperlink" Target="https://app.konvink.ch/core/evaluationtool/130/RVKGDG/RwMqw0" TargetMode="Externa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hyperlink" Target="https://app.konvink.ch/core/evaluationtool/130/RVKGDG/RwMqw0" TargetMode="Externa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hyperlink" Target="https://app.konvink.ch/core/evaluationtool/130/RVKGDG/RwMqw0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hyperlink" Target="https://app.konvink.ch/SharedCompetenceCompass/2d025654-b664-4005-aada-1fc47773cee5/View" TargetMode="Externa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hyperlink" Target="https://app.konvink.ch/core/evaluationtool/130/RVKGDG/RwMqw0" TargetMode="Externa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hyperlink" Target="https://app.konvink.ch/core/evaluationtool/130/RVKGDG/RwMqw0" TargetMode="Externa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hyperlink" Target="https://app.konvink.ch/core/evaluationtool/130/RVKGDG/RwMqw0" TargetMode="Externa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hyperlink" Target="https://app.konvink.ch/core/evaluationtool/130/RVKGDG/RwMqw0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hyperlink" Target="https://app.konvink.ch/core/evaluationtool/130/RVKGDG/RwMqw0" TargetMode="Externa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app.konvink.ch/core/apprenticeship-cockpit" TargetMode="External"/><Relationship Id="rId4" Type="http://schemas.openxmlformats.org/officeDocument/2006/relationships/hyperlink" Target="https://app.konvink.ch/SelfTests/LHome?Area=SelfTests&amp;httproute=True" TargetMode="Externa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hyperlink" Target="https://app.konvink.ch/CompetenceCompass/Summary/130/4915/562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hyperlink" Target="https://app.konvink.ch/CompetenceCompass/Edit/130/4915/562/Field/d626ef2d-b107-4307-bbb6-37eb37d3c6bd?areaId=d097316e-2617-4558-b0cc-8d754507d501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hyperlink" Target="https://app.konvink.ch/CompetenceCompass/Edit/130/4915/562/Field/d626ef2d-b107-4307-bbb6-37eb37d3c6bd?areaId=d097316e-2617-4558-b0cc-8d754507d50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>
            <a:extLst>
              <a:ext uri="{FF2B5EF4-FFF2-40B4-BE49-F238E27FC236}">
                <a16:creationId xmlns:a16="http://schemas.microsoft.com/office/drawing/2014/main" id="{93EF7A69-2DEC-4BBA-A89A-A4C49EA46AAD}"/>
              </a:ext>
            </a:extLst>
          </p:cNvPr>
          <p:cNvSpPr txBox="1"/>
          <p:nvPr/>
        </p:nvSpPr>
        <p:spPr>
          <a:xfrm>
            <a:off x="823155" y="1790660"/>
            <a:ext cx="6486525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CH" sz="3200" b="1" dirty="0">
                <a:solidFill>
                  <a:schemeClr val="tx2"/>
                </a:solidFill>
                <a:latin typeface="Georgia" panose="02040502050405020303" pitchFamily="18" charset="0"/>
              </a:rPr>
              <a:t>Benvenuti al</a:t>
            </a:r>
          </a:p>
          <a:p>
            <a:endParaRPr lang="it-CH" sz="3200" b="1" dirty="0">
              <a:solidFill>
                <a:schemeClr val="tx2"/>
              </a:solidFill>
              <a:latin typeface="Georgia" panose="02040502050405020303" pitchFamily="18" charset="0"/>
            </a:endParaRPr>
          </a:p>
          <a:p>
            <a:pPr algn="l"/>
            <a:r>
              <a:rPr lang="it-IT" sz="2400" b="1" dirty="0">
                <a:solidFill>
                  <a:schemeClr val="tx2"/>
                </a:solidFill>
                <a:latin typeface="Georgia" panose="02040502050405020303" pitchFamily="18" charset="0"/>
              </a:rPr>
              <a:t>«3° + 4° Passo della nuova formazione </a:t>
            </a:r>
          </a:p>
          <a:p>
            <a:pPr algn="l"/>
            <a:r>
              <a:rPr lang="it-IT" sz="2400" b="1" dirty="0">
                <a:solidFill>
                  <a:schemeClr val="tx2"/>
                </a:solidFill>
                <a:latin typeface="Georgia" panose="02040502050405020303" pitchFamily="18" charset="0"/>
              </a:rPr>
              <a:t> in azienda»</a:t>
            </a:r>
          </a:p>
          <a:p>
            <a:pPr algn="l">
              <a:lnSpc>
                <a:spcPct val="150000"/>
              </a:lnSpc>
            </a:pPr>
            <a:endParaRPr lang="it-CH" sz="2000" dirty="0">
              <a:solidFill>
                <a:schemeClr val="tx2"/>
              </a:solidFill>
              <a:latin typeface="Georgia" panose="02040502050405020303" pitchFamily="18" charset="0"/>
            </a:endParaRPr>
          </a:p>
          <a:p>
            <a:r>
              <a:rPr lang="it-CH" sz="2000" dirty="0">
                <a:solidFill>
                  <a:schemeClr val="tx2"/>
                </a:solidFill>
                <a:latin typeface="Georgia" panose="02040502050405020303" pitchFamily="18" charset="0"/>
              </a:rPr>
              <a:t>Bilanci e valutazioni semestrali</a:t>
            </a:r>
          </a:p>
          <a:p>
            <a:endParaRPr lang="it-CH" sz="2000" b="1" dirty="0">
              <a:solidFill>
                <a:schemeClr val="tx2"/>
              </a:solidFill>
              <a:latin typeface="Georgia" panose="02040502050405020303" pitchFamily="18" charset="0"/>
            </a:endParaRPr>
          </a:p>
          <a:p>
            <a:r>
              <a:rPr lang="it-CH" dirty="0">
                <a:solidFill>
                  <a:schemeClr val="tx2"/>
                </a:solidFill>
                <a:latin typeface="Georgia" panose="02040502050405020303" pitchFamily="18" charset="0"/>
              </a:rPr>
              <a:t>05 dicembre 2023</a:t>
            </a:r>
          </a:p>
          <a:p>
            <a:endParaRPr lang="it-CH" dirty="0">
              <a:solidFill>
                <a:schemeClr val="bg1"/>
              </a:solidFill>
            </a:endParaRPr>
          </a:p>
          <a:p>
            <a:endParaRPr lang="it-CH" dirty="0">
              <a:solidFill>
                <a:schemeClr val="bg1"/>
              </a:solidFill>
            </a:endParaRPr>
          </a:p>
          <a:p>
            <a:endParaRPr lang="it-CH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36AEA484-82DE-4701-BAE0-2E36B9401C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7073" y="469754"/>
            <a:ext cx="4241977" cy="619144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64FB3822-B391-4BC0-8D1B-6AF639376C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3375" y="1605405"/>
            <a:ext cx="3086099" cy="4320539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FD388862-D8E9-4984-AEC7-CD29DDEF2B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09681" y="5189759"/>
            <a:ext cx="1472369" cy="1472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4755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b="1" dirty="0"/>
              <a:t>Mandato del Lavoro Pratico: a1, Partecipare attivamente a colloqui di qualificazione (2/2)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10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CH" dirty="0"/>
              <a:t> </a:t>
            </a:r>
          </a:p>
        </p:txBody>
      </p:sp>
      <p:pic>
        <p:nvPicPr>
          <p:cNvPr id="7" name="Immagine 6">
            <a:hlinkClick r:id="rId4"/>
            <a:extLst>
              <a:ext uri="{FF2B5EF4-FFF2-40B4-BE49-F238E27FC236}">
                <a16:creationId xmlns:a16="http://schemas.microsoft.com/office/drawing/2014/main" id="{0FEBBAF1-6FE4-46B9-96B2-BA5CB9B322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3175" y="1690688"/>
            <a:ext cx="7105650" cy="4277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0816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it-CH" b="1" i="0" dirty="0">
                <a:solidFill>
                  <a:srgbClr val="4C5366"/>
                </a:solidFill>
                <a:effectLst/>
                <a:latin typeface="Open sans" panose="020B0606030504020204" pitchFamily="34" charset="0"/>
              </a:rPr>
              <a:t>La PIF ha collegato l’opera nella bussola delle competenze: a1, Partecipare attivamente a Colloqui di qualifica</a:t>
            </a:r>
            <a:endParaRPr lang="it-CH" b="0" i="0" dirty="0">
              <a:solidFill>
                <a:srgbClr val="4C5366"/>
              </a:solidFill>
              <a:effectLst/>
              <a:latin typeface="Open sans" panose="020B0606030504020204" pitchFamily="34" charset="0"/>
            </a:endParaRP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 dirty="0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11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pic>
        <p:nvPicPr>
          <p:cNvPr id="12" name="Segnaposto contenuto 11">
            <a:hlinkClick r:id="rId4"/>
            <a:extLst>
              <a:ext uri="{FF2B5EF4-FFF2-40B4-BE49-F238E27FC236}">
                <a16:creationId xmlns:a16="http://schemas.microsoft.com/office/drawing/2014/main" id="{9AA66810-BA5B-436B-8599-7066A7CD13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838199" y="1825625"/>
            <a:ext cx="10515599" cy="4151105"/>
          </a:xfrm>
        </p:spPr>
      </p:pic>
      <p:sp>
        <p:nvSpPr>
          <p:cNvPr id="13" name="Ovale 12">
            <a:extLst>
              <a:ext uri="{FF2B5EF4-FFF2-40B4-BE49-F238E27FC236}">
                <a16:creationId xmlns:a16="http://schemas.microsoft.com/office/drawing/2014/main" id="{88976E36-F41B-4509-BBCD-E7AAB7D87AC7}"/>
              </a:ext>
            </a:extLst>
          </p:cNvPr>
          <p:cNvSpPr/>
          <p:nvPr/>
        </p:nvSpPr>
        <p:spPr>
          <a:xfrm>
            <a:off x="4558748" y="4757531"/>
            <a:ext cx="3299791" cy="128218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  <p:sp>
        <p:nvSpPr>
          <p:cNvPr id="14" name="Segnaposto piè di pagina 3">
            <a:extLst>
              <a:ext uri="{FF2B5EF4-FFF2-40B4-BE49-F238E27FC236}">
                <a16:creationId xmlns:a16="http://schemas.microsoft.com/office/drawing/2014/main" id="{926293A6-FDB7-4094-AB26-7050F297A718}"/>
              </a:ext>
            </a:extLst>
          </p:cNvPr>
          <p:cNvSpPr txBox="1">
            <a:spLocks/>
          </p:cNvSpPr>
          <p:nvPr/>
        </p:nvSpPr>
        <p:spPr>
          <a:xfrm>
            <a:off x="33048" y="633490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CH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CH" b="1" dirty="0">
                <a:hlinkClick r:id="rId6"/>
              </a:rPr>
              <a:t>LINK MODELLO OPERA</a:t>
            </a:r>
            <a:endParaRPr lang="it-CH" b="1" dirty="0"/>
          </a:p>
        </p:txBody>
      </p:sp>
    </p:spTree>
    <p:extLst>
      <p:ext uri="{BB962C8B-B14F-4D97-AF65-F5344CB8AC3E}">
        <p14:creationId xmlns:p14="http://schemas.microsoft.com/office/powerpoint/2010/main" val="14477606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it-CH" sz="3250" b="1" i="0" dirty="0">
                <a:solidFill>
                  <a:srgbClr val="4C5366"/>
                </a:solidFill>
                <a:effectLst/>
                <a:latin typeface="Open sans" panose="020B0606030504020204" pitchFamily="34" charset="0"/>
              </a:rPr>
              <a:t>Visualizza modello di Opera del Lavoro Pratico: a1, Partecipare attivamente a Colloqui di qualifica</a:t>
            </a:r>
            <a:endParaRPr lang="it-CH" sz="3250" b="0" i="0" dirty="0">
              <a:solidFill>
                <a:srgbClr val="4C5366"/>
              </a:solidFill>
              <a:effectLst/>
              <a:latin typeface="Open sans" panose="020B0606030504020204" pitchFamily="34" charset="0"/>
            </a:endParaRP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12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2183" y="1870075"/>
            <a:ext cx="10515600" cy="4351338"/>
          </a:xfrm>
        </p:spPr>
        <p:txBody>
          <a:bodyPr/>
          <a:lstStyle/>
          <a:p>
            <a:pPr algn="l"/>
            <a:r>
              <a:rPr lang="it-CH" b="0" i="0" dirty="0">
                <a:solidFill>
                  <a:srgbClr val="4C5366"/>
                </a:solidFill>
                <a:effectLst/>
                <a:latin typeface="Open sans" panose="020B0606030504020204" pitchFamily="34" charset="0"/>
                <a:hlinkClick r:id="rId4"/>
              </a:rPr>
              <a:t>https://app.konvink.ch/core/workshow/display/shared/9ee3223d-a681-4d1d-a417-bc8cd58601d0#via-combox</a:t>
            </a:r>
            <a:r>
              <a:rPr lang="it-CH" b="0" i="0" dirty="0">
                <a:solidFill>
                  <a:srgbClr val="4C5366"/>
                </a:solidFill>
                <a:effectLst/>
                <a:latin typeface="Open sans" panose="020B0606030504020204" pitchFamily="34" charset="0"/>
              </a:rPr>
              <a:t> </a:t>
            </a:r>
          </a:p>
        </p:txBody>
      </p:sp>
      <p:pic>
        <p:nvPicPr>
          <p:cNvPr id="6" name="Immagine 5">
            <a:hlinkClick r:id="rId4"/>
            <a:extLst>
              <a:ext uri="{FF2B5EF4-FFF2-40B4-BE49-F238E27FC236}">
                <a16:creationId xmlns:a16="http://schemas.microsoft.com/office/drawing/2014/main" id="{F0A9FE1E-4F1B-4127-966C-16484E419E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1690688"/>
            <a:ext cx="10515600" cy="4277081"/>
          </a:xfrm>
          <a:prstGeom prst="rect">
            <a:avLst/>
          </a:prstGeom>
        </p:spPr>
      </p:pic>
      <p:sp>
        <p:nvSpPr>
          <p:cNvPr id="10" name="Segnaposto piè di pagina 3">
            <a:extLst>
              <a:ext uri="{FF2B5EF4-FFF2-40B4-BE49-F238E27FC236}">
                <a16:creationId xmlns:a16="http://schemas.microsoft.com/office/drawing/2014/main" id="{C09BB439-3F64-4A22-8CE7-1426BBF8535C}"/>
              </a:ext>
            </a:extLst>
          </p:cNvPr>
          <p:cNvSpPr txBox="1">
            <a:spLocks/>
          </p:cNvSpPr>
          <p:nvPr/>
        </p:nvSpPr>
        <p:spPr>
          <a:xfrm>
            <a:off x="33048" y="633490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CH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CH" b="1" dirty="0">
                <a:hlinkClick r:id="rId4"/>
              </a:rPr>
              <a:t>LINK MODELLO OPERA</a:t>
            </a:r>
            <a:endParaRPr lang="it-CH" b="1" dirty="0"/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F0D35368-629E-45CF-9508-AD9DF8932AA7}"/>
              </a:ext>
            </a:extLst>
          </p:cNvPr>
          <p:cNvSpPr/>
          <p:nvPr/>
        </p:nvSpPr>
        <p:spPr>
          <a:xfrm>
            <a:off x="1151070" y="6237076"/>
            <a:ext cx="1762539" cy="56657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1663782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CH" sz="4000" b="1" dirty="0"/>
              <a:t>Raccolta Feedback di tutte le opere dei lavori pratici 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13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CH" dirty="0"/>
              <a:t> </a:t>
            </a:r>
          </a:p>
        </p:txBody>
      </p:sp>
      <p:pic>
        <p:nvPicPr>
          <p:cNvPr id="13" name="Immagine 12">
            <a:hlinkClick r:id="rId4"/>
            <a:extLst>
              <a:ext uri="{FF2B5EF4-FFF2-40B4-BE49-F238E27FC236}">
                <a16:creationId xmlns:a16="http://schemas.microsoft.com/office/drawing/2014/main" id="{68F333DC-75E6-40A7-A031-05A8D47139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408014"/>
            <a:ext cx="12192000" cy="4559755"/>
          </a:xfrm>
          <a:prstGeom prst="rect">
            <a:avLst/>
          </a:prstGeom>
        </p:spPr>
      </p:pic>
      <p:sp>
        <p:nvSpPr>
          <p:cNvPr id="10" name="Ovale 9">
            <a:extLst>
              <a:ext uri="{FF2B5EF4-FFF2-40B4-BE49-F238E27FC236}">
                <a16:creationId xmlns:a16="http://schemas.microsoft.com/office/drawing/2014/main" id="{370F6D61-5069-476A-9D2C-B31AC0896C53}"/>
              </a:ext>
            </a:extLst>
          </p:cNvPr>
          <p:cNvSpPr/>
          <p:nvPr/>
        </p:nvSpPr>
        <p:spPr>
          <a:xfrm>
            <a:off x="344557" y="4625009"/>
            <a:ext cx="2120347" cy="92765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0560941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b="1" dirty="0"/>
              <a:t>Il mio cockpit di formazione – le annotazioni 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14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CH" dirty="0"/>
              <a:t> </a:t>
            </a:r>
          </a:p>
        </p:txBody>
      </p:sp>
      <p:pic>
        <p:nvPicPr>
          <p:cNvPr id="10" name="Immagine 9">
            <a:hlinkClick r:id="rId4"/>
            <a:extLst>
              <a:ext uri="{FF2B5EF4-FFF2-40B4-BE49-F238E27FC236}">
                <a16:creationId xmlns:a16="http://schemas.microsoft.com/office/drawing/2014/main" id="{6F09E538-43F9-48B7-A7E9-BB50782BFD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1360515"/>
            <a:ext cx="10515600" cy="4561462"/>
          </a:xfrm>
          <a:prstGeom prst="rect">
            <a:avLst/>
          </a:prstGeom>
        </p:spPr>
      </p:pic>
      <p:sp>
        <p:nvSpPr>
          <p:cNvPr id="12" name="Ovale 11">
            <a:extLst>
              <a:ext uri="{FF2B5EF4-FFF2-40B4-BE49-F238E27FC236}">
                <a16:creationId xmlns:a16="http://schemas.microsoft.com/office/drawing/2014/main" id="{2A32F605-EF59-46FB-AACB-3C0D4D4389D7}"/>
              </a:ext>
            </a:extLst>
          </p:cNvPr>
          <p:cNvSpPr/>
          <p:nvPr/>
        </p:nvSpPr>
        <p:spPr>
          <a:xfrm>
            <a:off x="1126435" y="4903304"/>
            <a:ext cx="1696278" cy="702366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6221681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b="1" dirty="0"/>
              <a:t>Cockpit – Scrivi l’appunto (le annotazioni)  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15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CH" dirty="0"/>
              <a:t> 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9C3489EE-3CB5-42A4-8990-D588BEC726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150" y="2566987"/>
            <a:ext cx="11315700" cy="1724025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A27571F8-1261-403E-AF8C-6685D2CB41AC}"/>
              </a:ext>
            </a:extLst>
          </p:cNvPr>
          <p:cNvSpPr txBox="1"/>
          <p:nvPr/>
        </p:nvSpPr>
        <p:spPr>
          <a:xfrm>
            <a:off x="928675" y="2782668"/>
            <a:ext cx="2463881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it-CH" b="1" dirty="0"/>
              <a:t>Nome Cognome PIF </a:t>
            </a:r>
            <a:br>
              <a:rPr lang="it-CH" b="1" dirty="0"/>
            </a:br>
            <a:r>
              <a:rPr lang="it-CH" b="1" dirty="0"/>
              <a:t>E-mail PIF</a:t>
            </a:r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40172932-38B1-4E1B-B347-EC6CCFE56755}"/>
              </a:ext>
            </a:extLst>
          </p:cNvPr>
          <p:cNvSpPr/>
          <p:nvPr/>
        </p:nvSpPr>
        <p:spPr>
          <a:xfrm>
            <a:off x="7765774" y="2634778"/>
            <a:ext cx="1135528" cy="100734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  <p:sp>
        <p:nvSpPr>
          <p:cNvPr id="13" name="Ovale 12">
            <a:extLst>
              <a:ext uri="{FF2B5EF4-FFF2-40B4-BE49-F238E27FC236}">
                <a16:creationId xmlns:a16="http://schemas.microsoft.com/office/drawing/2014/main" id="{61B363B1-2DA6-4B8F-AE67-40F2C4A23451}"/>
              </a:ext>
            </a:extLst>
          </p:cNvPr>
          <p:cNvSpPr/>
          <p:nvPr/>
        </p:nvSpPr>
        <p:spPr>
          <a:xfrm>
            <a:off x="344557" y="2566987"/>
            <a:ext cx="3299791" cy="128218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3049309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b="1" dirty="0"/>
              <a:t>Appunti sulle prestazioni della PIF 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16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CH" dirty="0"/>
              <a:t> </a:t>
            </a:r>
          </a:p>
        </p:txBody>
      </p:sp>
      <p:pic>
        <p:nvPicPr>
          <p:cNvPr id="6" name="Immagine 5">
            <a:hlinkClick r:id="rId4"/>
            <a:extLst>
              <a:ext uri="{FF2B5EF4-FFF2-40B4-BE49-F238E27FC236}">
                <a16:creationId xmlns:a16="http://schemas.microsoft.com/office/drawing/2014/main" id="{9A3D9E4F-A3AC-4B71-88D8-16A62D989D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1460602"/>
            <a:ext cx="10515600" cy="4478731"/>
          </a:xfrm>
          <a:prstGeom prst="rect">
            <a:avLst/>
          </a:prstGeom>
        </p:spPr>
      </p:pic>
      <p:sp>
        <p:nvSpPr>
          <p:cNvPr id="10" name="Ovale 9">
            <a:extLst>
              <a:ext uri="{FF2B5EF4-FFF2-40B4-BE49-F238E27FC236}">
                <a16:creationId xmlns:a16="http://schemas.microsoft.com/office/drawing/2014/main" id="{C38B28E3-6075-4D5B-AC49-F4039A2BDB4F}"/>
              </a:ext>
            </a:extLst>
          </p:cNvPr>
          <p:cNvSpPr/>
          <p:nvPr/>
        </p:nvSpPr>
        <p:spPr>
          <a:xfrm>
            <a:off x="9594574" y="3699967"/>
            <a:ext cx="2014330" cy="79185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3882653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b="1" dirty="0"/>
              <a:t> La PIF compila la Griglia delle Competenze  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17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CH" dirty="0"/>
              <a:t> </a:t>
            </a:r>
          </a:p>
        </p:txBody>
      </p:sp>
      <p:pic>
        <p:nvPicPr>
          <p:cNvPr id="12" name="Immagine 11">
            <a:hlinkClick r:id="rId4"/>
            <a:extLst>
              <a:ext uri="{FF2B5EF4-FFF2-40B4-BE49-F238E27FC236}">
                <a16:creationId xmlns:a16="http://schemas.microsoft.com/office/drawing/2014/main" id="{B1CC9466-85EF-4CD4-96ED-9BBEBDC235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1" y="1690688"/>
            <a:ext cx="10515600" cy="4277081"/>
          </a:xfrm>
          <a:prstGeom prst="rect">
            <a:avLst/>
          </a:prstGeom>
        </p:spPr>
      </p:pic>
      <p:sp>
        <p:nvSpPr>
          <p:cNvPr id="10" name="Ovale 9">
            <a:extLst>
              <a:ext uri="{FF2B5EF4-FFF2-40B4-BE49-F238E27FC236}">
                <a16:creationId xmlns:a16="http://schemas.microsoft.com/office/drawing/2014/main" id="{1B7811D7-5C5D-40E8-96F4-7CB1E764C8C2}"/>
              </a:ext>
            </a:extLst>
          </p:cNvPr>
          <p:cNvSpPr/>
          <p:nvPr/>
        </p:nvSpPr>
        <p:spPr>
          <a:xfrm>
            <a:off x="278296" y="4641028"/>
            <a:ext cx="3299791" cy="128218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8640975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b="1" dirty="0"/>
              <a:t>Video istruzione per la compilazione semestrale della Griglia delle Competenze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18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CH" dirty="0"/>
              <a:t> </a:t>
            </a:r>
          </a:p>
        </p:txBody>
      </p:sp>
      <p:pic>
        <p:nvPicPr>
          <p:cNvPr id="6" name="Immagine 5">
            <a:hlinkClick r:id="rId4"/>
            <a:extLst>
              <a:ext uri="{FF2B5EF4-FFF2-40B4-BE49-F238E27FC236}">
                <a16:creationId xmlns:a16="http://schemas.microsoft.com/office/drawing/2014/main" id="{78AA61C5-8A4A-4962-9172-254CF9CEB2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1" y="1825624"/>
            <a:ext cx="10515600" cy="4142145"/>
          </a:xfrm>
          <a:prstGeom prst="rect">
            <a:avLst/>
          </a:prstGeom>
        </p:spPr>
      </p:pic>
      <p:sp>
        <p:nvSpPr>
          <p:cNvPr id="10" name="Ovale 9">
            <a:extLst>
              <a:ext uri="{FF2B5EF4-FFF2-40B4-BE49-F238E27FC236}">
                <a16:creationId xmlns:a16="http://schemas.microsoft.com/office/drawing/2014/main" id="{06067F33-E6EE-4771-B085-B0FE4E23CAAB}"/>
              </a:ext>
            </a:extLst>
          </p:cNvPr>
          <p:cNvSpPr/>
          <p:nvPr/>
        </p:nvSpPr>
        <p:spPr>
          <a:xfrm>
            <a:off x="9183757" y="4878437"/>
            <a:ext cx="1842052" cy="76699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9700377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CH" b="1" dirty="0"/>
              <a:t>La PIF seleziona l’anno corretto per effettuare l’autovalutazione semestrale (griglia competenze) 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19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CH" dirty="0"/>
              <a:t> </a:t>
            </a:r>
          </a:p>
        </p:txBody>
      </p:sp>
      <p:pic>
        <p:nvPicPr>
          <p:cNvPr id="6" name="Immagine 5">
            <a:hlinkClick r:id="rId4"/>
            <a:extLst>
              <a:ext uri="{FF2B5EF4-FFF2-40B4-BE49-F238E27FC236}">
                <a16:creationId xmlns:a16="http://schemas.microsoft.com/office/drawing/2014/main" id="{DDF80B46-E539-45B8-AA61-A9172AB400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1690688"/>
            <a:ext cx="10515600" cy="4277081"/>
          </a:xfrm>
          <a:prstGeom prst="rect">
            <a:avLst/>
          </a:prstGeom>
        </p:spPr>
      </p:pic>
      <p:sp>
        <p:nvSpPr>
          <p:cNvPr id="10" name="Ovale 9">
            <a:extLst>
              <a:ext uri="{FF2B5EF4-FFF2-40B4-BE49-F238E27FC236}">
                <a16:creationId xmlns:a16="http://schemas.microsoft.com/office/drawing/2014/main" id="{0860F014-F199-4889-AA80-442F354C7702}"/>
              </a:ext>
            </a:extLst>
          </p:cNvPr>
          <p:cNvSpPr/>
          <p:nvPr/>
        </p:nvSpPr>
        <p:spPr>
          <a:xfrm>
            <a:off x="8799443" y="3551583"/>
            <a:ext cx="2345635" cy="86139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770483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F821D0D-C8B6-47CF-9104-5F1E485F8A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3368" y="324979"/>
            <a:ext cx="11625263" cy="6117861"/>
          </a:xfrm>
        </p:spPr>
        <p:txBody>
          <a:bodyPr>
            <a:norm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it-IT" sz="3200" b="1" dirty="0">
                <a:solidFill>
                  <a:schemeClr val="tx2"/>
                </a:solidFill>
                <a:latin typeface="Georgia" panose="02040502050405020303" pitchFamily="18" charset="0"/>
              </a:rPr>
              <a:t>Obiettivi della serata «</a:t>
            </a:r>
            <a:r>
              <a:rPr lang="it-CH" sz="3200" b="1" dirty="0">
                <a:solidFill>
                  <a:schemeClr val="tx2"/>
                </a:solidFill>
                <a:latin typeface="Georgia" panose="02040502050405020303" pitchFamily="18" charset="0"/>
              </a:rPr>
              <a:t>terzo e quarto passo»</a:t>
            </a:r>
            <a:endParaRPr lang="it-IT" sz="3200" b="1" dirty="0">
              <a:solidFill>
                <a:schemeClr val="tx2"/>
              </a:solidFill>
              <a:latin typeface="Georgia" panose="02040502050405020303" pitchFamily="18" charset="0"/>
            </a:endParaRPr>
          </a:p>
          <a:p>
            <a:pPr algn="l" rtl="0" fontAlgn="base"/>
            <a:r>
              <a:rPr lang="it-CH" sz="1800" b="0" i="0" u="none" strike="noStrike" dirty="0">
                <a:solidFill>
                  <a:srgbClr val="44546A"/>
                </a:solidFill>
                <a:effectLst/>
                <a:latin typeface="Georgia" panose="02040502050405020303" pitchFamily="18" charset="0"/>
              </a:rPr>
              <a:t>Condividere degli spunti per completare le valutazioni semestrali</a:t>
            </a:r>
            <a:r>
              <a:rPr lang="en-US" sz="1800" b="0" i="0" dirty="0">
                <a:solidFill>
                  <a:srgbClr val="44546A"/>
                </a:solidFill>
                <a:effectLst/>
                <a:latin typeface="Georgia" panose="02040502050405020303" pitchFamily="18" charset="0"/>
              </a:rPr>
              <a:t>​</a:t>
            </a:r>
            <a:endParaRPr lang="en-US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it-CH" sz="1800" b="0" i="0" u="none" strike="noStrike" dirty="0">
                <a:solidFill>
                  <a:srgbClr val="44546A"/>
                </a:solidFill>
                <a:effectLst/>
                <a:latin typeface="Georgia" panose="02040502050405020303" pitchFamily="18" charset="0"/>
              </a:rPr>
              <a:t>Confrontarsi sulle modalità di redigere il rapporto di formazione</a:t>
            </a:r>
          </a:p>
          <a:p>
            <a:pPr algn="l" rtl="0" fontAlgn="base"/>
            <a:r>
              <a:rPr lang="it-CH" sz="1800" b="0" i="0" u="none" strike="noStrike" dirty="0">
                <a:solidFill>
                  <a:srgbClr val="44546A"/>
                </a:solidFill>
                <a:effectLst/>
                <a:latin typeface="Georgia" panose="02040502050405020303" pitchFamily="18" charset="0"/>
              </a:rPr>
              <a:t>Avere esempi concreti ed un modello di riferimento per fornire feedback costruttivi</a:t>
            </a:r>
            <a:r>
              <a:rPr lang="en-US" sz="1800" b="0" i="0" dirty="0">
                <a:solidFill>
                  <a:srgbClr val="44546A"/>
                </a:solidFill>
                <a:effectLst/>
                <a:latin typeface="Georgia" panose="02040502050405020303" pitchFamily="18" charset="0"/>
              </a:rPr>
              <a:t>​</a:t>
            </a:r>
            <a:endParaRPr lang="en-US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marL="457200" lvl="1" indent="0">
              <a:buNone/>
            </a:pPr>
            <a:r>
              <a:rPr lang="it-CH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</a:p>
          <a:p>
            <a:pPr marL="457200" lvl="1" indent="0">
              <a:buNone/>
            </a:pPr>
            <a:r>
              <a:rPr lang="it-CH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it-CH" sz="3200" b="1" dirty="0">
                <a:solidFill>
                  <a:schemeClr val="tx2"/>
                </a:solidFill>
                <a:latin typeface="Georgia" panose="02040502050405020303" pitchFamily="18" charset="0"/>
              </a:rPr>
              <a:t>Materiali a supporto</a:t>
            </a:r>
            <a:endParaRPr lang="en-US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it-CH" sz="1800" b="0" i="0" u="none" strike="noStrike" dirty="0">
                <a:solidFill>
                  <a:srgbClr val="44546A"/>
                </a:solidFill>
                <a:effectLst/>
                <a:latin typeface="Georgia" panose="02040502050405020303" pitchFamily="18" charset="0"/>
              </a:rPr>
              <a:t>Istruzioni d’uso </a:t>
            </a:r>
            <a:r>
              <a:rPr lang="it-CH" sz="1800" b="0" i="0" u="none" strike="noStrike" dirty="0" err="1">
                <a:solidFill>
                  <a:srgbClr val="44546A"/>
                </a:solidFill>
                <a:effectLst/>
                <a:latin typeface="Georgia" panose="02040502050405020303" pitchFamily="18" charset="0"/>
              </a:rPr>
              <a:t>Konvink</a:t>
            </a:r>
            <a:r>
              <a:rPr lang="it-CH" sz="1800" b="0" i="0" dirty="0">
                <a:solidFill>
                  <a:srgbClr val="44546A"/>
                </a:solidFill>
                <a:effectLst/>
                <a:latin typeface="Georgia" panose="02040502050405020303" pitchFamily="18" charset="0"/>
              </a:rPr>
              <a:t>​</a:t>
            </a:r>
            <a:endParaRPr lang="it-CH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it-CH" sz="1800" b="0" i="0" u="none" strike="noStrike" dirty="0">
                <a:solidFill>
                  <a:srgbClr val="44546A"/>
                </a:solidFill>
                <a:effectLst/>
                <a:latin typeface="Georgia" panose="02040502050405020303" pitchFamily="18" charset="0"/>
              </a:rPr>
              <a:t>Metodo per strutturare il rapporto di formazione</a:t>
            </a:r>
            <a:endParaRPr lang="en-US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it-CH" sz="1800" b="0" i="0" u="none" strike="noStrike" dirty="0">
                <a:solidFill>
                  <a:srgbClr val="44546A"/>
                </a:solidFill>
                <a:effectLst/>
                <a:latin typeface="Georgia" panose="02040502050405020303" pitchFamily="18" charset="0"/>
              </a:rPr>
              <a:t>Esempio pratico di confronto tra autovalutazione della PIF e bilancio del formatore in azienda</a:t>
            </a:r>
            <a:endParaRPr lang="en-US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it-CH" sz="1800" b="0" i="0" u="none" strike="noStrike" dirty="0">
                <a:solidFill>
                  <a:srgbClr val="44546A"/>
                </a:solidFill>
                <a:effectLst/>
                <a:latin typeface="Georgia" panose="02040502050405020303" pitchFamily="18" charset="0"/>
              </a:rPr>
              <a:t>Metodo di feedback (valutazione sommativa)</a:t>
            </a:r>
            <a:r>
              <a:rPr lang="en-US" sz="1800" b="0" i="0" dirty="0">
                <a:solidFill>
                  <a:srgbClr val="44546A"/>
                </a:solidFill>
                <a:effectLst/>
                <a:latin typeface="Georgia" panose="02040502050405020303" pitchFamily="18" charset="0"/>
              </a:rPr>
              <a:t>​</a:t>
            </a:r>
            <a:endParaRPr lang="en-US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marL="0" indent="0" algn="l" rtl="0" fontAlgn="base">
              <a:buNone/>
            </a:pPr>
            <a:r>
              <a:rPr lang="it-CH" sz="1800" b="0" i="0" dirty="0">
                <a:solidFill>
                  <a:srgbClr val="44546A"/>
                </a:solidFill>
                <a:effectLst/>
                <a:latin typeface="Georgia" panose="02040502050405020303" pitchFamily="18" charset="0"/>
              </a:rPr>
              <a:t>​</a:t>
            </a:r>
            <a:endParaRPr lang="it-CH" dirty="0">
              <a:solidFill>
                <a:schemeClr val="tx2"/>
              </a:solidFill>
              <a:latin typeface="Georgia" panose="02040502050405020303" pitchFamily="18" charset="0"/>
            </a:endParaRPr>
          </a:p>
          <a:p>
            <a:pPr marL="457200" lvl="1" indent="0">
              <a:buNone/>
            </a:pPr>
            <a:r>
              <a:rPr lang="it-CH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</a:p>
          <a:p>
            <a:pPr marL="457200" lvl="1" indent="0">
              <a:buNone/>
            </a:pPr>
            <a:endParaRPr lang="it-CH" dirty="0">
              <a:solidFill>
                <a:schemeClr val="tx2"/>
              </a:solidFill>
              <a:highlight>
                <a:srgbClr val="FFFF00"/>
              </a:highlight>
              <a:latin typeface="Georgia" panose="02040502050405020303" pitchFamily="18" charset="0"/>
            </a:endParaRPr>
          </a:p>
          <a:p>
            <a:pPr marL="457200" lvl="1" indent="0">
              <a:spcAft>
                <a:spcPts val="600"/>
              </a:spcAft>
              <a:buNone/>
            </a:pPr>
            <a:endParaRPr lang="it-CH" dirty="0">
              <a:solidFill>
                <a:schemeClr val="tx2"/>
              </a:solidFill>
              <a:highlight>
                <a:srgbClr val="FFFF00"/>
              </a:highlight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it-CH" dirty="0">
              <a:highlight>
                <a:srgbClr val="FFFF00"/>
              </a:highlight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it-CH" dirty="0">
              <a:highlight>
                <a:srgbClr val="FFFF00"/>
              </a:highlight>
              <a:latin typeface="Georgia" panose="02040502050405020303" pitchFamily="18" charset="0"/>
            </a:endParaRPr>
          </a:p>
          <a:p>
            <a:pPr>
              <a:buFontTx/>
              <a:buChar char="-"/>
            </a:pPr>
            <a:endParaRPr lang="it-CH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FE598F39-D6CA-4B81-AFF2-4F187019A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2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8292696F-CDCD-4404-9422-9E5CB1FD3D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4937" y="5832077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6019A736-883F-4983-BB4B-119E58E83F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9222" y="6093741"/>
            <a:ext cx="2996778" cy="439279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A7ECE733-54B1-42BC-B7A3-924966D67F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415C6B0-AB20-4C05-B7DF-0673F0D8D4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4722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b="1" dirty="0"/>
              <a:t>La PIF inizia e svolge l’autovalutazione, 1° anno 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20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CH" dirty="0"/>
              <a:t> </a:t>
            </a:r>
          </a:p>
        </p:txBody>
      </p:sp>
      <p:pic>
        <p:nvPicPr>
          <p:cNvPr id="7" name="Immagine 6">
            <a:hlinkClick r:id="rId4"/>
            <a:extLst>
              <a:ext uri="{FF2B5EF4-FFF2-40B4-BE49-F238E27FC236}">
                <a16:creationId xmlns:a16="http://schemas.microsoft.com/office/drawing/2014/main" id="{01F2D4A9-46C7-4934-A886-30322BD741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4644" y="1825624"/>
            <a:ext cx="10415056" cy="4142145"/>
          </a:xfrm>
          <a:prstGeom prst="rect">
            <a:avLst/>
          </a:prstGeom>
        </p:spPr>
      </p:pic>
      <p:sp>
        <p:nvSpPr>
          <p:cNvPr id="10" name="Ovale 9">
            <a:extLst>
              <a:ext uri="{FF2B5EF4-FFF2-40B4-BE49-F238E27FC236}">
                <a16:creationId xmlns:a16="http://schemas.microsoft.com/office/drawing/2014/main" id="{0803F265-631F-4B2B-9A66-93968E41EF07}"/>
              </a:ext>
            </a:extLst>
          </p:cNvPr>
          <p:cNvSpPr/>
          <p:nvPr/>
        </p:nvSpPr>
        <p:spPr>
          <a:xfrm>
            <a:off x="1417982" y="3429000"/>
            <a:ext cx="2345635" cy="86139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2184223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CH" sz="3600" b="1" dirty="0"/>
              <a:t>Effettuare l’autovalutazione delle competenze operative svolte nel semestre (secondo programma di formazione)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21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CH" dirty="0"/>
              <a:t> </a:t>
            </a:r>
          </a:p>
        </p:txBody>
      </p:sp>
      <p:pic>
        <p:nvPicPr>
          <p:cNvPr id="6" name="Immagine 5">
            <a:hlinkClick r:id="rId4"/>
            <a:extLst>
              <a:ext uri="{FF2B5EF4-FFF2-40B4-BE49-F238E27FC236}">
                <a16:creationId xmlns:a16="http://schemas.microsoft.com/office/drawing/2014/main" id="{66100A84-9E7E-4B4C-AED0-43A6F49F61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1690688"/>
            <a:ext cx="10515600" cy="4277082"/>
          </a:xfrm>
          <a:prstGeom prst="rect">
            <a:avLst/>
          </a:prstGeom>
        </p:spPr>
      </p:pic>
      <p:sp>
        <p:nvSpPr>
          <p:cNvPr id="10" name="Ovale 9">
            <a:extLst>
              <a:ext uri="{FF2B5EF4-FFF2-40B4-BE49-F238E27FC236}">
                <a16:creationId xmlns:a16="http://schemas.microsoft.com/office/drawing/2014/main" id="{549E9ABD-54D3-42CE-99FB-7BBA0CC506C8}"/>
              </a:ext>
            </a:extLst>
          </p:cNvPr>
          <p:cNvSpPr/>
          <p:nvPr/>
        </p:nvSpPr>
        <p:spPr>
          <a:xfrm>
            <a:off x="9289773" y="1555752"/>
            <a:ext cx="2345635" cy="86139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4CAEADB9-51A1-46A7-8CFF-FF92CF5715A3}"/>
              </a:ext>
            </a:extLst>
          </p:cNvPr>
          <p:cNvSpPr/>
          <p:nvPr/>
        </p:nvSpPr>
        <p:spPr>
          <a:xfrm>
            <a:off x="5446644" y="1690688"/>
            <a:ext cx="1228294" cy="86139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  <p:sp>
        <p:nvSpPr>
          <p:cNvPr id="13" name="Ovale 12">
            <a:extLst>
              <a:ext uri="{FF2B5EF4-FFF2-40B4-BE49-F238E27FC236}">
                <a16:creationId xmlns:a16="http://schemas.microsoft.com/office/drawing/2014/main" id="{71F6F79A-699A-4059-B0F2-00D00B7EDDD1}"/>
              </a:ext>
            </a:extLst>
          </p:cNvPr>
          <p:cNvSpPr/>
          <p:nvPr/>
        </p:nvSpPr>
        <p:spPr>
          <a:xfrm>
            <a:off x="1060174" y="2154859"/>
            <a:ext cx="2978426" cy="86139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42389506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b="1" dirty="0"/>
              <a:t>Indicare i punti positivi e quelli migliorabili </a:t>
            </a:r>
            <a:br>
              <a:rPr lang="it-CH" b="1" dirty="0"/>
            </a:br>
            <a:r>
              <a:rPr lang="it-CH" b="1" dirty="0"/>
              <a:t>o non ancora implementato nella pratica 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22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CH" dirty="0"/>
              <a:t> 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5F9B2185-ADF9-47DC-A9DD-6968D7B4DA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1690688"/>
            <a:ext cx="10515600" cy="4329846"/>
          </a:xfrm>
          <a:prstGeom prst="rect">
            <a:avLst/>
          </a:prstGeom>
        </p:spPr>
      </p:pic>
      <p:sp>
        <p:nvSpPr>
          <p:cNvPr id="10" name="Ovale 9">
            <a:extLst>
              <a:ext uri="{FF2B5EF4-FFF2-40B4-BE49-F238E27FC236}">
                <a16:creationId xmlns:a16="http://schemas.microsoft.com/office/drawing/2014/main" id="{F3938E83-1D85-4181-9351-CCA5AC98514B}"/>
              </a:ext>
            </a:extLst>
          </p:cNvPr>
          <p:cNvSpPr/>
          <p:nvPr/>
        </p:nvSpPr>
        <p:spPr>
          <a:xfrm>
            <a:off x="4329302" y="4540667"/>
            <a:ext cx="2535324" cy="86139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DEC122A1-789C-4410-ACB6-4759FE90792D}"/>
              </a:ext>
            </a:extLst>
          </p:cNvPr>
          <p:cNvSpPr/>
          <p:nvPr/>
        </p:nvSpPr>
        <p:spPr>
          <a:xfrm>
            <a:off x="4329302" y="3737112"/>
            <a:ext cx="2535324" cy="694877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  <p:sp>
        <p:nvSpPr>
          <p:cNvPr id="13" name="Ovale 12">
            <a:extLst>
              <a:ext uri="{FF2B5EF4-FFF2-40B4-BE49-F238E27FC236}">
                <a16:creationId xmlns:a16="http://schemas.microsoft.com/office/drawing/2014/main" id="{6D84345F-56DB-40C7-B0D4-70AB8BED194C}"/>
              </a:ext>
            </a:extLst>
          </p:cNvPr>
          <p:cNvSpPr/>
          <p:nvPr/>
        </p:nvSpPr>
        <p:spPr>
          <a:xfrm>
            <a:off x="8010093" y="5365034"/>
            <a:ext cx="3187994" cy="86139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  <p:sp>
        <p:nvSpPr>
          <p:cNvPr id="14" name="Ovale 13">
            <a:extLst>
              <a:ext uri="{FF2B5EF4-FFF2-40B4-BE49-F238E27FC236}">
                <a16:creationId xmlns:a16="http://schemas.microsoft.com/office/drawing/2014/main" id="{3B922A57-3050-4B1A-A90C-E0C429956AE3}"/>
              </a:ext>
            </a:extLst>
          </p:cNvPr>
          <p:cNvSpPr/>
          <p:nvPr/>
        </p:nvSpPr>
        <p:spPr>
          <a:xfrm>
            <a:off x="838200" y="3413086"/>
            <a:ext cx="7576930" cy="43069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5419296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B34308B0-C907-464F-83DB-22BA5FDB32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55940"/>
            <a:ext cx="11582400" cy="4511829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b="1" dirty="0"/>
              <a:t>Autovalutarsi sulla scala di 4 stelline  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23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CH" dirty="0"/>
              <a:t> </a:t>
            </a:r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DEC122A1-789C-4410-ACB6-4759FE90792D}"/>
              </a:ext>
            </a:extLst>
          </p:cNvPr>
          <p:cNvSpPr/>
          <p:nvPr/>
        </p:nvSpPr>
        <p:spPr>
          <a:xfrm>
            <a:off x="3790122" y="3570598"/>
            <a:ext cx="1683026" cy="183146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  <p:sp>
        <p:nvSpPr>
          <p:cNvPr id="13" name="Ovale 12">
            <a:extLst>
              <a:ext uri="{FF2B5EF4-FFF2-40B4-BE49-F238E27FC236}">
                <a16:creationId xmlns:a16="http://schemas.microsoft.com/office/drawing/2014/main" id="{6D84345F-56DB-40C7-B0D4-70AB8BED194C}"/>
              </a:ext>
            </a:extLst>
          </p:cNvPr>
          <p:cNvSpPr/>
          <p:nvPr/>
        </p:nvSpPr>
        <p:spPr>
          <a:xfrm>
            <a:off x="7623801" y="5177761"/>
            <a:ext cx="4114800" cy="86139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  <p:sp>
        <p:nvSpPr>
          <p:cNvPr id="14" name="Ovale 13">
            <a:extLst>
              <a:ext uri="{FF2B5EF4-FFF2-40B4-BE49-F238E27FC236}">
                <a16:creationId xmlns:a16="http://schemas.microsoft.com/office/drawing/2014/main" id="{9235EAA4-C353-436B-A918-41CE5290BF06}"/>
              </a:ext>
            </a:extLst>
          </p:cNvPr>
          <p:cNvSpPr/>
          <p:nvPr/>
        </p:nvSpPr>
        <p:spPr>
          <a:xfrm>
            <a:off x="5446644" y="1455940"/>
            <a:ext cx="1228294" cy="132556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5615926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CH" b="1" dirty="0"/>
              <a:t>Invitare il formatore professionale alla valutazione tramite la griglia delle competenze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24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CH" dirty="0"/>
              <a:t> </a:t>
            </a:r>
          </a:p>
        </p:txBody>
      </p:sp>
      <p:pic>
        <p:nvPicPr>
          <p:cNvPr id="7" name="Immagine 6">
            <a:hlinkClick r:id="rId4"/>
            <a:extLst>
              <a:ext uri="{FF2B5EF4-FFF2-40B4-BE49-F238E27FC236}">
                <a16:creationId xmlns:a16="http://schemas.microsoft.com/office/drawing/2014/main" id="{01F2D4A9-46C7-4934-A886-30322BD741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6923" y="1690688"/>
            <a:ext cx="10098156" cy="4277081"/>
          </a:xfrm>
          <a:prstGeom prst="rect">
            <a:avLst/>
          </a:prstGeom>
        </p:spPr>
      </p:pic>
      <p:sp>
        <p:nvSpPr>
          <p:cNvPr id="10" name="Ovale 9">
            <a:extLst>
              <a:ext uri="{FF2B5EF4-FFF2-40B4-BE49-F238E27FC236}">
                <a16:creationId xmlns:a16="http://schemas.microsoft.com/office/drawing/2014/main" id="{A9CBD222-6E50-48FC-A352-ABC9ED3C7312}"/>
              </a:ext>
            </a:extLst>
          </p:cNvPr>
          <p:cNvSpPr/>
          <p:nvPr/>
        </p:nvSpPr>
        <p:spPr>
          <a:xfrm>
            <a:off x="7637543" y="3551583"/>
            <a:ext cx="3507536" cy="68911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6937919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b="1" dirty="0"/>
              <a:t>Scarica o guarda la valutazione della tua griglia delle competenze che hai svolto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25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CH" dirty="0"/>
              <a:t> </a:t>
            </a:r>
          </a:p>
        </p:txBody>
      </p:sp>
      <p:pic>
        <p:nvPicPr>
          <p:cNvPr id="7" name="Immagine 6">
            <a:hlinkClick r:id="rId4"/>
            <a:extLst>
              <a:ext uri="{FF2B5EF4-FFF2-40B4-BE49-F238E27FC236}">
                <a16:creationId xmlns:a16="http://schemas.microsoft.com/office/drawing/2014/main" id="{01F2D4A9-46C7-4934-A886-30322BD741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6923" y="1690688"/>
            <a:ext cx="10098156" cy="4277081"/>
          </a:xfrm>
          <a:prstGeom prst="rect">
            <a:avLst/>
          </a:prstGeom>
        </p:spPr>
      </p:pic>
      <p:sp>
        <p:nvSpPr>
          <p:cNvPr id="10" name="Ovale 9">
            <a:extLst>
              <a:ext uri="{FF2B5EF4-FFF2-40B4-BE49-F238E27FC236}">
                <a16:creationId xmlns:a16="http://schemas.microsoft.com/office/drawing/2014/main" id="{A9CBD222-6E50-48FC-A352-ABC9ED3C7312}"/>
              </a:ext>
            </a:extLst>
          </p:cNvPr>
          <p:cNvSpPr/>
          <p:nvPr/>
        </p:nvSpPr>
        <p:spPr>
          <a:xfrm>
            <a:off x="9369287" y="4943061"/>
            <a:ext cx="1590261" cy="79513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9409773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hlinkClick r:id="rId2"/>
            <a:extLst>
              <a:ext uri="{FF2B5EF4-FFF2-40B4-BE49-F238E27FC236}">
                <a16:creationId xmlns:a16="http://schemas.microsoft.com/office/drawing/2014/main" id="{E4200CB5-1A92-4A17-8C79-24EEC8FD05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1" y="1690689"/>
            <a:ext cx="10121348" cy="4329846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b="1" dirty="0"/>
              <a:t>Confrontare le due valutazioni delle griglie delle competenze svolte tramite il grafico 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26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CH" dirty="0"/>
              <a:t> </a:t>
            </a:r>
          </a:p>
        </p:txBody>
      </p:sp>
      <p:sp>
        <p:nvSpPr>
          <p:cNvPr id="10" name="Ovale 9">
            <a:extLst>
              <a:ext uri="{FF2B5EF4-FFF2-40B4-BE49-F238E27FC236}">
                <a16:creationId xmlns:a16="http://schemas.microsoft.com/office/drawing/2014/main" id="{A9CBD222-6E50-48FC-A352-ABC9ED3C7312}"/>
              </a:ext>
            </a:extLst>
          </p:cNvPr>
          <p:cNvSpPr/>
          <p:nvPr/>
        </p:nvSpPr>
        <p:spPr>
          <a:xfrm>
            <a:off x="4505739" y="5482669"/>
            <a:ext cx="2796209" cy="61608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FE023182-7A01-4B23-8FCB-D05C3DBCF498}"/>
              </a:ext>
            </a:extLst>
          </p:cNvPr>
          <p:cNvSpPr/>
          <p:nvPr/>
        </p:nvSpPr>
        <p:spPr>
          <a:xfrm>
            <a:off x="689113" y="2693087"/>
            <a:ext cx="808384" cy="61608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  <p:sp>
        <p:nvSpPr>
          <p:cNvPr id="13" name="Ovale 12">
            <a:extLst>
              <a:ext uri="{FF2B5EF4-FFF2-40B4-BE49-F238E27FC236}">
                <a16:creationId xmlns:a16="http://schemas.microsoft.com/office/drawing/2014/main" id="{9A3F3DA5-AAF1-4E67-A32B-AFB8A5C3F978}"/>
              </a:ext>
            </a:extLst>
          </p:cNvPr>
          <p:cNvSpPr/>
          <p:nvPr/>
        </p:nvSpPr>
        <p:spPr>
          <a:xfrm>
            <a:off x="689113" y="4587674"/>
            <a:ext cx="808384" cy="61608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2894173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CH" b="1" dirty="0"/>
              <a:t>La PIF si valuta tutta negativamente, mentre il formatore professionale valuta positivamente?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27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CH" dirty="0"/>
              <a:t>  </a:t>
            </a:r>
          </a:p>
        </p:txBody>
      </p:sp>
      <p:pic>
        <p:nvPicPr>
          <p:cNvPr id="6" name="Immagine 5">
            <a:hlinkClick r:id="rId4"/>
            <a:extLst>
              <a:ext uri="{FF2B5EF4-FFF2-40B4-BE49-F238E27FC236}">
                <a16:creationId xmlns:a16="http://schemas.microsoft.com/office/drawing/2014/main" id="{52E954C6-0F76-4ADA-A503-C1F2E4F651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1690688"/>
            <a:ext cx="10412896" cy="4277081"/>
          </a:xfrm>
          <a:prstGeom prst="rect">
            <a:avLst/>
          </a:prstGeom>
        </p:spPr>
      </p:pic>
      <p:sp>
        <p:nvSpPr>
          <p:cNvPr id="12" name="Segnaposto piè di pagina 3">
            <a:extLst>
              <a:ext uri="{FF2B5EF4-FFF2-40B4-BE49-F238E27FC236}">
                <a16:creationId xmlns:a16="http://schemas.microsoft.com/office/drawing/2014/main" id="{B9C475B8-5CA9-48AC-A6BE-DEE2822A9578}"/>
              </a:ext>
            </a:extLst>
          </p:cNvPr>
          <p:cNvSpPr txBox="1">
            <a:spLocks/>
          </p:cNvSpPr>
          <p:nvPr/>
        </p:nvSpPr>
        <p:spPr>
          <a:xfrm>
            <a:off x="33048" y="6334906"/>
            <a:ext cx="34266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CH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CH" b="1" dirty="0">
                <a:hlinkClick r:id="rId4"/>
              </a:rPr>
              <a:t>LINK MODELLO CONFRONTO DELLE VALUTAZIONI</a:t>
            </a:r>
            <a:r>
              <a:rPr lang="it-CH" b="1" dirty="0"/>
              <a:t>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3118773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CH" b="1" dirty="0"/>
              <a:t>Controllo dello svolgimento della griglia delle competenze tramite il cockpit di formazione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28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CH" dirty="0"/>
              <a:t> </a:t>
            </a:r>
          </a:p>
        </p:txBody>
      </p:sp>
      <p:pic>
        <p:nvPicPr>
          <p:cNvPr id="10" name="Immagine 9">
            <a:hlinkClick r:id="rId4"/>
            <a:extLst>
              <a:ext uri="{FF2B5EF4-FFF2-40B4-BE49-F238E27FC236}">
                <a16:creationId xmlns:a16="http://schemas.microsoft.com/office/drawing/2014/main" id="{6F09E538-43F9-48B7-A7E9-BB50782BFD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1690687"/>
            <a:ext cx="10515600" cy="4231289"/>
          </a:xfrm>
          <a:prstGeom prst="rect">
            <a:avLst/>
          </a:prstGeom>
        </p:spPr>
      </p:pic>
      <p:sp>
        <p:nvSpPr>
          <p:cNvPr id="12" name="Ovale 11">
            <a:extLst>
              <a:ext uri="{FF2B5EF4-FFF2-40B4-BE49-F238E27FC236}">
                <a16:creationId xmlns:a16="http://schemas.microsoft.com/office/drawing/2014/main" id="{546862F6-39FE-46E9-BF47-4029AF476BDD}"/>
              </a:ext>
            </a:extLst>
          </p:cNvPr>
          <p:cNvSpPr/>
          <p:nvPr/>
        </p:nvSpPr>
        <p:spPr>
          <a:xfrm>
            <a:off x="1166191" y="4874592"/>
            <a:ext cx="1523999" cy="86139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73832431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45FECEC9-0676-430A-9D97-00C962C3D6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b="1" dirty="0"/>
              <a:t>Il mio cockpit di formazione (per formatore)</a:t>
            </a:r>
          </a:p>
        </p:txBody>
      </p:sp>
      <p:pic>
        <p:nvPicPr>
          <p:cNvPr id="7" name="Segnaposto contenuto 6">
            <a:hlinkClick r:id="rId2"/>
            <a:extLst>
              <a:ext uri="{FF2B5EF4-FFF2-40B4-BE49-F238E27FC236}">
                <a16:creationId xmlns:a16="http://schemas.microsoft.com/office/drawing/2014/main" id="{AA5D4093-B3DB-420F-A0A0-C0A653BB68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38200" y="1417983"/>
            <a:ext cx="10515600" cy="4532243"/>
          </a:xfr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B39763BD-A1EC-4208-A240-CD1B96F2F7BE}"/>
              </a:ext>
            </a:extLst>
          </p:cNvPr>
          <p:cNvSpPr txBox="1"/>
          <p:nvPr/>
        </p:nvSpPr>
        <p:spPr>
          <a:xfrm>
            <a:off x="1118001" y="5046058"/>
            <a:ext cx="2844399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it-CH" b="1" dirty="0"/>
              <a:t>Nome Cognome PIF </a:t>
            </a:r>
            <a:br>
              <a:rPr lang="it-CH" b="1" dirty="0"/>
            </a:br>
            <a:r>
              <a:rPr lang="it-CH" b="1" dirty="0"/>
              <a:t>E-mail PIF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1148FA54-42A1-4B49-A5B4-163DA22993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8C7E86D9-7096-4DA7-BC8A-881B18D8A3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853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F821D0D-C8B6-47CF-9104-5F1E485F8A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558" y="251313"/>
            <a:ext cx="11346535" cy="61875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CH" sz="3200" b="1" dirty="0">
                <a:solidFill>
                  <a:schemeClr val="tx2"/>
                </a:solidFill>
                <a:latin typeface="Georgia" panose="02040502050405020303" pitchFamily="18" charset="0"/>
              </a:rPr>
              <a:t>Scaletta della serata </a:t>
            </a:r>
          </a:p>
          <a:p>
            <a:pPr marL="0" indent="0">
              <a:buNone/>
            </a:pPr>
            <a:endParaRPr lang="it-CH" sz="5600" b="1" dirty="0">
              <a:latin typeface="Georgia" panose="02040502050405020303" pitchFamily="18" charset="0"/>
            </a:endParaRPr>
          </a:p>
          <a:p>
            <a:pPr indent="-252000">
              <a:lnSpc>
                <a:spcPct val="120000"/>
              </a:lnSpc>
              <a:spcBef>
                <a:spcPts val="600"/>
              </a:spcBef>
            </a:pPr>
            <a:r>
              <a:rPr lang="it-CH" sz="2400" b="1" dirty="0">
                <a:solidFill>
                  <a:schemeClr val="tx2"/>
                </a:solidFill>
                <a:latin typeface="Georgia" panose="02040502050405020303" pitchFamily="18" charset="0"/>
              </a:rPr>
              <a:t>Introduzione – 15’ </a:t>
            </a:r>
            <a:endParaRPr lang="it-CH" sz="2400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-252000">
              <a:lnSpc>
                <a:spcPct val="120000"/>
              </a:lnSpc>
              <a:spcBef>
                <a:spcPts val="600"/>
              </a:spcBef>
            </a:pPr>
            <a:r>
              <a:rPr lang="it-CH" sz="2400" b="1" dirty="0" err="1">
                <a:solidFill>
                  <a:schemeClr val="tx2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Konvink</a:t>
            </a:r>
            <a:r>
              <a:rPr lang="it-CH" sz="2400" b="1" dirty="0">
                <a:solidFill>
                  <a:schemeClr val="tx2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autovalu</a:t>
            </a:r>
            <a:r>
              <a:rPr lang="it-CH" sz="2400" b="1" dirty="0">
                <a:solidFill>
                  <a:schemeClr val="tx2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tazione delle PIF – 45’</a:t>
            </a:r>
          </a:p>
          <a:p>
            <a:pPr indent="-252000">
              <a:lnSpc>
                <a:spcPct val="120000"/>
              </a:lnSpc>
              <a:spcBef>
                <a:spcPts val="600"/>
              </a:spcBef>
            </a:pPr>
            <a:r>
              <a:rPr lang="it-CH" sz="2400" b="1" dirty="0" err="1">
                <a:solidFill>
                  <a:schemeClr val="tx2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Konvink</a:t>
            </a:r>
            <a:r>
              <a:rPr lang="it-CH" sz="2400" b="1" dirty="0">
                <a:solidFill>
                  <a:schemeClr val="tx2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il rapporto di formazione – 45’</a:t>
            </a:r>
          </a:p>
          <a:p>
            <a:pPr indent="-252000">
              <a:lnSpc>
                <a:spcPct val="120000"/>
              </a:lnSpc>
              <a:spcBef>
                <a:spcPts val="600"/>
              </a:spcBef>
            </a:pPr>
            <a:r>
              <a:rPr lang="it-CH" sz="2400" b="1" dirty="0" err="1">
                <a:solidFill>
                  <a:schemeClr val="tx2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Konvink</a:t>
            </a:r>
            <a:r>
              <a:rPr lang="it-CH" sz="2400" b="1" dirty="0">
                <a:solidFill>
                  <a:schemeClr val="tx2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il cockpit della formazione (per formatori in </a:t>
            </a:r>
            <a:r>
              <a:rPr lang="it-CH" sz="2400" b="1">
                <a:solidFill>
                  <a:schemeClr val="tx2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azienda) – 45’</a:t>
            </a:r>
            <a:endParaRPr lang="it-CH" sz="2400" b="1" dirty="0">
              <a:solidFill>
                <a:schemeClr val="tx2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-252000">
              <a:lnSpc>
                <a:spcPct val="120000"/>
              </a:lnSpc>
              <a:spcBef>
                <a:spcPts val="600"/>
              </a:spcBef>
            </a:pPr>
            <a:r>
              <a:rPr lang="it-CH" sz="2400" b="1" dirty="0">
                <a:solidFill>
                  <a:schemeClr val="tx2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Il colloquio di valutazione semestrale: l’importanza del feedback costruttivo – 20’</a:t>
            </a:r>
            <a:endParaRPr lang="it-CH" sz="2400" b="1" dirty="0">
              <a:solidFill>
                <a:schemeClr val="tx2"/>
              </a:solidFill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-2520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it-CH" sz="2400" b="1" dirty="0">
                <a:solidFill>
                  <a:schemeClr val="tx2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Chiusura– 10’ </a:t>
            </a:r>
            <a:endParaRPr lang="it-CH" sz="2400" dirty="0">
              <a:latin typeface="Georgia" panose="02040502050405020303" pitchFamily="18" charset="0"/>
            </a:endParaRPr>
          </a:p>
          <a:p>
            <a:pPr marL="0" indent="0">
              <a:buNone/>
            </a:pPr>
            <a:r>
              <a:rPr lang="it-CH" dirty="0">
                <a:latin typeface="Georgia" panose="02040502050405020303" pitchFamily="18" charset="0"/>
              </a:rPr>
              <a:t>		</a:t>
            </a:r>
          </a:p>
          <a:p>
            <a:pPr marL="0" indent="0">
              <a:buNone/>
            </a:pPr>
            <a:endParaRPr lang="it-CH" dirty="0">
              <a:latin typeface="Georgia" panose="02040502050405020303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it-CH" dirty="0">
              <a:latin typeface="Georgia" panose="02040502050405020303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it-CH" dirty="0"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it-CH" dirty="0"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it-CH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FE598F39-D6CA-4B81-AFF2-4F187019A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3</a:t>
            </a:fld>
            <a:endParaRPr lang="it-CH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CE767059-3600-40FA-B662-A2CC6C817A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5231FF19-F06D-4A80-A16A-58E7E280B1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72163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CH" b="1" dirty="0"/>
              <a:t>Il Bilancio mi indica lo stato dello svolgimento delle griglie delle competenze; autovalutazione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30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CH" dirty="0"/>
              <a:t> </a:t>
            </a:r>
          </a:p>
        </p:txBody>
      </p:sp>
      <p:pic>
        <p:nvPicPr>
          <p:cNvPr id="6" name="Immagine 5">
            <a:hlinkClick r:id="rId4"/>
            <a:extLst>
              <a:ext uri="{FF2B5EF4-FFF2-40B4-BE49-F238E27FC236}">
                <a16:creationId xmlns:a16="http://schemas.microsoft.com/office/drawing/2014/main" id="{CA990A96-6BF5-45E3-8461-BA6527742A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912" y="1690688"/>
            <a:ext cx="11306175" cy="4277081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45E6C394-8DA2-455C-B660-0FD4C5914D7C}"/>
              </a:ext>
            </a:extLst>
          </p:cNvPr>
          <p:cNvSpPr txBox="1"/>
          <p:nvPr/>
        </p:nvSpPr>
        <p:spPr>
          <a:xfrm>
            <a:off x="838200" y="1870558"/>
            <a:ext cx="2501348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it-CH" b="1" dirty="0"/>
              <a:t>Nome Cognome PIF </a:t>
            </a:r>
            <a:br>
              <a:rPr lang="it-CH" b="1" dirty="0"/>
            </a:br>
            <a:r>
              <a:rPr lang="it-CH" b="1" dirty="0"/>
              <a:t>E-mail PIF</a:t>
            </a:r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9C9843E3-49AE-4BBD-96EF-AD253AEF6E8E}"/>
              </a:ext>
            </a:extLst>
          </p:cNvPr>
          <p:cNvSpPr/>
          <p:nvPr/>
        </p:nvSpPr>
        <p:spPr>
          <a:xfrm>
            <a:off x="10323149" y="2193723"/>
            <a:ext cx="1325511" cy="86139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  <p:sp>
        <p:nvSpPr>
          <p:cNvPr id="13" name="Ovale 12">
            <a:extLst>
              <a:ext uri="{FF2B5EF4-FFF2-40B4-BE49-F238E27FC236}">
                <a16:creationId xmlns:a16="http://schemas.microsoft.com/office/drawing/2014/main" id="{C320192B-5A9C-40A4-9D5F-2B219C81F515}"/>
              </a:ext>
            </a:extLst>
          </p:cNvPr>
          <p:cNvSpPr/>
          <p:nvPr/>
        </p:nvSpPr>
        <p:spPr>
          <a:xfrm>
            <a:off x="3538330" y="3691766"/>
            <a:ext cx="1484243" cy="86139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  <p:sp>
        <p:nvSpPr>
          <p:cNvPr id="14" name="Ovale 13">
            <a:extLst>
              <a:ext uri="{FF2B5EF4-FFF2-40B4-BE49-F238E27FC236}">
                <a16:creationId xmlns:a16="http://schemas.microsoft.com/office/drawing/2014/main" id="{13968D96-4A45-4AF5-AE83-3950D8C5722D}"/>
              </a:ext>
            </a:extLst>
          </p:cNvPr>
          <p:cNvSpPr/>
          <p:nvPr/>
        </p:nvSpPr>
        <p:spPr>
          <a:xfrm>
            <a:off x="5927945" y="3691766"/>
            <a:ext cx="1970352" cy="86139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099B8C1E-1489-49C1-9315-EFA6BF0A8CFF}"/>
              </a:ext>
            </a:extLst>
          </p:cNvPr>
          <p:cNvSpPr/>
          <p:nvPr/>
        </p:nvSpPr>
        <p:spPr>
          <a:xfrm>
            <a:off x="8293584" y="3686176"/>
            <a:ext cx="2228641" cy="86139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0480415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b="1" dirty="0"/>
              <a:t>Rapporto di formazione tramite il cockpit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31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CH" dirty="0"/>
              <a:t> 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6F09E538-43F9-48B7-A7E9-BB50782BFD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1360515"/>
            <a:ext cx="10515600" cy="4561462"/>
          </a:xfrm>
          <a:prstGeom prst="rect">
            <a:avLst/>
          </a:prstGeom>
        </p:spPr>
      </p:pic>
      <p:sp>
        <p:nvSpPr>
          <p:cNvPr id="12" name="Ovale 11">
            <a:extLst>
              <a:ext uri="{FF2B5EF4-FFF2-40B4-BE49-F238E27FC236}">
                <a16:creationId xmlns:a16="http://schemas.microsoft.com/office/drawing/2014/main" id="{4676C0D2-C1D0-4BD1-9921-938E0B9B1D17}"/>
              </a:ext>
            </a:extLst>
          </p:cNvPr>
          <p:cNvSpPr/>
          <p:nvPr/>
        </p:nvSpPr>
        <p:spPr>
          <a:xfrm>
            <a:off x="1099930" y="4778296"/>
            <a:ext cx="1656521" cy="86139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6883011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b="1" dirty="0"/>
              <a:t>Svolgere i Rapporti di formazione tramite il Cockpit di formazione 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32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CH" dirty="0"/>
              <a:t> </a:t>
            </a:r>
          </a:p>
        </p:txBody>
      </p:sp>
      <p:pic>
        <p:nvPicPr>
          <p:cNvPr id="6" name="Immagine 5">
            <a:hlinkClick r:id="rId4"/>
            <a:extLst>
              <a:ext uri="{FF2B5EF4-FFF2-40B4-BE49-F238E27FC236}">
                <a16:creationId xmlns:a16="http://schemas.microsoft.com/office/drawing/2014/main" id="{4B7ECF72-21CA-4EA8-A5C2-4C10F7FB08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7675" y="1571877"/>
            <a:ext cx="11296650" cy="4351338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0DB8FE3D-D304-4779-8977-365ABDFCF029}"/>
              </a:ext>
            </a:extLst>
          </p:cNvPr>
          <p:cNvSpPr txBox="1"/>
          <p:nvPr/>
        </p:nvSpPr>
        <p:spPr>
          <a:xfrm>
            <a:off x="838199" y="2782669"/>
            <a:ext cx="2885662" cy="92333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it-CH" b="1" dirty="0"/>
              <a:t>Nome Cognome PIF </a:t>
            </a:r>
            <a:br>
              <a:rPr lang="it-CH" b="1" dirty="0"/>
            </a:br>
            <a:r>
              <a:rPr lang="it-CH" b="1" dirty="0"/>
              <a:t>E-mail PIF </a:t>
            </a:r>
          </a:p>
          <a:p>
            <a:r>
              <a:rPr lang="it-CH" b="1" dirty="0"/>
              <a:t> </a:t>
            </a:r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D05EEB93-63C4-4EB0-B8A1-00936E882454}"/>
              </a:ext>
            </a:extLst>
          </p:cNvPr>
          <p:cNvSpPr/>
          <p:nvPr/>
        </p:nvSpPr>
        <p:spPr>
          <a:xfrm>
            <a:off x="4920780" y="3705999"/>
            <a:ext cx="1970352" cy="75998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  <p:sp>
        <p:nvSpPr>
          <p:cNvPr id="13" name="Ovale 12">
            <a:extLst>
              <a:ext uri="{FF2B5EF4-FFF2-40B4-BE49-F238E27FC236}">
                <a16:creationId xmlns:a16="http://schemas.microsoft.com/office/drawing/2014/main" id="{08BB1B51-BE19-4377-92F7-DD0711E60340}"/>
              </a:ext>
            </a:extLst>
          </p:cNvPr>
          <p:cNvSpPr/>
          <p:nvPr/>
        </p:nvSpPr>
        <p:spPr>
          <a:xfrm>
            <a:off x="6405023" y="4797287"/>
            <a:ext cx="1970352" cy="61062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22703692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b="1" dirty="0"/>
              <a:t>Rapporto di formazione – Panoramica 1/3 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33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pic>
        <p:nvPicPr>
          <p:cNvPr id="11" name="Segnaposto contenuto 10">
            <a:extLst>
              <a:ext uri="{FF2B5EF4-FFF2-40B4-BE49-F238E27FC236}">
                <a16:creationId xmlns:a16="http://schemas.microsoft.com/office/drawing/2014/main" id="{A87D6F09-2E0F-4010-890E-03349D51A4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838200" y="1351723"/>
            <a:ext cx="10515600" cy="4571494"/>
          </a:xfrm>
        </p:spPr>
      </p:pic>
      <p:sp>
        <p:nvSpPr>
          <p:cNvPr id="12" name="Ovale 11">
            <a:extLst>
              <a:ext uri="{FF2B5EF4-FFF2-40B4-BE49-F238E27FC236}">
                <a16:creationId xmlns:a16="http://schemas.microsoft.com/office/drawing/2014/main" id="{30C45A88-DB1B-45EA-B5CA-0F0A6AFD2348}"/>
              </a:ext>
            </a:extLst>
          </p:cNvPr>
          <p:cNvSpPr/>
          <p:nvPr/>
        </p:nvSpPr>
        <p:spPr>
          <a:xfrm>
            <a:off x="8830171" y="2447043"/>
            <a:ext cx="1970352" cy="75998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  <p:sp>
        <p:nvSpPr>
          <p:cNvPr id="13" name="Ovale 12">
            <a:extLst>
              <a:ext uri="{FF2B5EF4-FFF2-40B4-BE49-F238E27FC236}">
                <a16:creationId xmlns:a16="http://schemas.microsoft.com/office/drawing/2014/main" id="{A354C333-62F6-456B-867C-AD9A96C01B0B}"/>
              </a:ext>
            </a:extLst>
          </p:cNvPr>
          <p:cNvSpPr/>
          <p:nvPr/>
        </p:nvSpPr>
        <p:spPr>
          <a:xfrm>
            <a:off x="1727006" y="1642240"/>
            <a:ext cx="1970352" cy="75998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3640955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b="1" dirty="0"/>
              <a:t>Il Rapporto di Formazione – Panoramica 2/3  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34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91478"/>
            <a:ext cx="10515600" cy="4531737"/>
          </a:xfrm>
        </p:spPr>
        <p:txBody>
          <a:bodyPr>
            <a:normAutofit fontScale="92500"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it-CH" altLang="it-CH" sz="2800" b="0" i="0" u="none" strike="noStrike" cap="none" normalizeH="0" baseline="0" dirty="0">
                <a:ln>
                  <a:noFill/>
                </a:ln>
                <a:solidFill>
                  <a:srgbClr val="C60086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In qualità di formatori, </a:t>
            </a:r>
            <a:r>
              <a:rPr kumimoji="0" lang="it-CH" altLang="it-CH" sz="2800" b="1" i="0" u="none" strike="noStrike" cap="none" normalizeH="0" baseline="0" dirty="0">
                <a:ln>
                  <a:noFill/>
                </a:ln>
                <a:solidFill>
                  <a:srgbClr val="C60086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discutete con le persone in formazione </a:t>
            </a:r>
            <a:r>
              <a:rPr kumimoji="0" lang="it-CH" altLang="it-CH" sz="2800" b="0" i="0" u="none" strike="noStrike" cap="none" normalizeH="0" baseline="0" dirty="0">
                <a:ln>
                  <a:noFill/>
                </a:ln>
                <a:solidFill>
                  <a:srgbClr val="C60086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del loro </a:t>
            </a:r>
            <a:r>
              <a:rPr kumimoji="0" lang="it-CH" altLang="it-CH" sz="2800" b="1" i="0" u="none" strike="noStrike" cap="none" normalizeH="0" baseline="0" dirty="0">
                <a:ln>
                  <a:noFill/>
                </a:ln>
                <a:solidFill>
                  <a:srgbClr val="C60086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livello di preparazione almeno una volta ogni 6 mesi </a:t>
            </a:r>
            <a:r>
              <a:rPr kumimoji="0" lang="it-CH" altLang="it-CH" sz="2800" b="0" i="0" u="none" strike="noStrike" cap="none" normalizeH="0" baseline="0" dirty="0">
                <a:ln>
                  <a:noFill/>
                </a:ln>
                <a:solidFill>
                  <a:srgbClr val="C60086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e </a:t>
            </a:r>
            <a:r>
              <a:rPr kumimoji="0" lang="it-CH" altLang="it-CH" sz="2800" b="1" i="0" u="none" strike="noStrike" cap="none" normalizeH="0" baseline="0" dirty="0">
                <a:ln>
                  <a:noFill/>
                </a:ln>
                <a:solidFill>
                  <a:srgbClr val="C60086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annotate le</a:t>
            </a:r>
            <a:r>
              <a:rPr kumimoji="0" lang="it-CH" altLang="it-CH" sz="2800" b="0" i="0" u="none" strike="noStrike" cap="none" normalizeH="0" baseline="0" dirty="0">
                <a:ln>
                  <a:noFill/>
                </a:ln>
                <a:solidFill>
                  <a:srgbClr val="C60086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 vostre </a:t>
            </a:r>
            <a:r>
              <a:rPr kumimoji="0" lang="it-CH" altLang="it-CH" sz="2800" b="1" i="0" u="none" strike="noStrike" cap="none" normalizeH="0" baseline="0" dirty="0">
                <a:ln>
                  <a:noFill/>
                </a:ln>
                <a:solidFill>
                  <a:srgbClr val="C60086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impression</a:t>
            </a:r>
            <a:r>
              <a:rPr kumimoji="0" lang="it-CH" altLang="it-CH" sz="2800" b="0" i="0" u="none" strike="noStrike" cap="none" normalizeH="0" baseline="0" dirty="0">
                <a:ln>
                  <a:noFill/>
                </a:ln>
                <a:solidFill>
                  <a:srgbClr val="C60086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i in questo rapporto. 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it-CH" altLang="it-CH" sz="2800" b="0" i="0" u="none" strike="noStrike" cap="none" normalizeH="0" baseline="0" dirty="0">
                <a:ln>
                  <a:noFill/>
                </a:ln>
                <a:solidFill>
                  <a:srgbClr val="C60086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Per farlo, basatevi in particolare </a:t>
            </a:r>
            <a:r>
              <a:rPr kumimoji="0" lang="it-CH" altLang="it-CH" sz="2800" b="1" i="0" u="none" strike="noStrike" cap="none" normalizeH="0" baseline="0" dirty="0">
                <a:ln>
                  <a:noFill/>
                </a:ln>
                <a:solidFill>
                  <a:srgbClr val="C60086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sulla documentazione dell’apprendimento</a:t>
            </a:r>
            <a:r>
              <a:rPr kumimoji="0" lang="it-CH" altLang="it-CH" sz="2800" b="0" i="0" u="none" strike="noStrike" cap="none" normalizeH="0" baseline="0" dirty="0">
                <a:ln>
                  <a:noFill/>
                </a:ln>
                <a:solidFill>
                  <a:srgbClr val="C60086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 (opere dei lavori pratici, le annotazioni, …). 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it-CH" altLang="it-CH" sz="2800" b="0" i="0" u="none" strike="noStrike" cap="none" normalizeH="0" baseline="0" dirty="0">
                <a:ln>
                  <a:noFill/>
                </a:ln>
                <a:solidFill>
                  <a:srgbClr val="C60086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L’ordinanza sulla formazione professionale di base prescrive di redigere regolarmente i rapporti di formazione.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CH" altLang="it-CH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CH" altLang="it-CH" sz="2800" b="0" i="0" u="none" strike="noStrike" cap="none" normalizeH="0" baseline="0" dirty="0">
                <a:ln>
                  <a:noFill/>
                </a:ln>
                <a:solidFill>
                  <a:srgbClr val="C60086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Nota bene: potete interrompere la creazione di un rapporto di formazione in qualsiasi momento, salvando </a:t>
            </a:r>
            <a:r>
              <a:rPr lang="it-CH" altLang="it-CH" dirty="0">
                <a:solidFill>
                  <a:srgbClr val="C60086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(</a:t>
            </a:r>
            <a:r>
              <a:rPr lang="it-CH" altLang="it-CH" dirty="0">
                <a:solidFill>
                  <a:srgbClr val="C60086"/>
                </a:solidFill>
                <a:highlight>
                  <a:srgbClr val="00FF00"/>
                </a:highlight>
                <a:latin typeface="Open Sans" panose="020B0606030504020204" pitchFamily="34" charset="0"/>
                <a:cs typeface="Open Sans" panose="020B0606030504020204" pitchFamily="34" charset="0"/>
              </a:rPr>
              <a:t>tasto verde</a:t>
            </a:r>
            <a:r>
              <a:rPr lang="it-CH" altLang="it-CH" dirty="0">
                <a:solidFill>
                  <a:srgbClr val="C60086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) </a:t>
            </a:r>
            <a:r>
              <a:rPr kumimoji="0" lang="it-CH" altLang="it-CH" sz="2800" b="0" i="0" u="none" strike="noStrike" cap="none" normalizeH="0" baseline="0" dirty="0">
                <a:ln>
                  <a:noFill/>
                </a:ln>
                <a:solidFill>
                  <a:srgbClr val="C60086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i dati inseriti per poi ritornarci in seguito e proseguire. </a:t>
            </a:r>
            <a:endParaRPr kumimoji="0" lang="it-CH" altLang="it-CH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863967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b="1" dirty="0"/>
              <a:t>Indice Panoramica - Rapporto di formazione </a:t>
            </a:r>
            <a:r>
              <a:rPr lang="it-CH" sz="3200" b="1" dirty="0"/>
              <a:t>3/3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35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7739"/>
            <a:ext cx="10515600" cy="4719224"/>
          </a:xfrm>
        </p:spPr>
        <p:txBody>
          <a:bodyPr>
            <a:normAutofit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CH" altLang="it-CH" sz="2800" b="1" i="0" u="none" strike="noStrike" cap="none" normalizeH="0" baseline="0" dirty="0">
                <a:ln>
                  <a:noFill/>
                </a:ln>
                <a:effectLst/>
                <a:cs typeface="Arial" panose="020B0604020202020204" pitchFamily="34" charset="0"/>
              </a:rPr>
              <a:t>Panoramica - indice </a:t>
            </a:r>
            <a:endParaRPr kumimoji="0" lang="it-CH" altLang="it-CH" sz="2800" b="0" i="0" u="none" strike="noStrike" cap="none" normalizeH="0" baseline="0" dirty="0">
              <a:ln>
                <a:noFill/>
              </a:ln>
              <a:effectLst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CH" altLang="it-CH" sz="2800" b="1" i="0" u="none" strike="noStrike" cap="none" normalizeH="0" baseline="0" dirty="0">
                <a:ln>
                  <a:noFill/>
                </a:ln>
                <a:effectLst/>
                <a:cs typeface="Arial" panose="020B0604020202020204" pitchFamily="34" charset="0"/>
              </a:rPr>
              <a:t>1. Note generali</a:t>
            </a:r>
            <a:endParaRPr kumimoji="0" lang="it-CH" altLang="it-CH" sz="2800" b="0" i="0" u="none" strike="noStrike" cap="none" normalizeH="0" baseline="0" dirty="0">
              <a:ln>
                <a:noFill/>
              </a:ln>
              <a:effectLst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CH" altLang="it-CH" sz="2800" b="1" i="0" u="none" strike="noStrike" cap="none" normalizeH="0" baseline="0" dirty="0">
                <a:ln>
                  <a:noFill/>
                </a:ln>
                <a:effectLst/>
                <a:cs typeface="Arial" panose="020B0604020202020204" pitchFamily="34" charset="0"/>
              </a:rPr>
              <a:t>2. Valutazione</a:t>
            </a:r>
            <a:endParaRPr kumimoji="0" lang="it-CH" altLang="it-CH" sz="2800" b="0" i="0" u="none" strike="noStrike" cap="none" normalizeH="0" baseline="0" dirty="0">
              <a:ln>
                <a:noFill/>
              </a:ln>
              <a:effectLst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CH" altLang="it-CH" sz="2800" b="0" i="0" u="none" strike="noStrike" cap="none" normalizeH="0" baseline="0" dirty="0">
                <a:ln>
                  <a:noFill/>
                </a:ln>
                <a:effectLst/>
                <a:cs typeface="Arial" panose="020B0604020202020204" pitchFamily="34" charset="0"/>
              </a:rPr>
              <a:t>2.1. Valutazione generale sulle capacità professionali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CH" altLang="it-CH" sz="2800" b="0" i="0" u="none" strike="noStrike" cap="none" normalizeH="0" baseline="0" dirty="0">
                <a:ln>
                  <a:noFill/>
                </a:ln>
                <a:effectLst/>
                <a:cs typeface="Arial" panose="020B0604020202020204" pitchFamily="34" charset="0"/>
              </a:rPr>
              <a:t>2.2. Lavorare con la documentazione dell’apprendimento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CH" altLang="it-CH" sz="2800" b="0" i="0" u="none" strike="noStrike" cap="none" normalizeH="0" baseline="0" dirty="0">
                <a:ln>
                  <a:noFill/>
                </a:ln>
                <a:effectLst/>
                <a:cs typeface="Arial" panose="020B0604020202020204" pitchFamily="34" charset="0"/>
              </a:rPr>
              <a:t>2.3. Prestazioni nella scuola professionale e nel corso interaziendale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CH" altLang="it-CH" sz="2800" b="0" i="0" u="none" strike="noStrike" cap="none" normalizeH="0" baseline="0" dirty="0">
                <a:ln>
                  <a:noFill/>
                </a:ln>
                <a:effectLst/>
                <a:cs typeface="Arial" panose="020B0604020202020204" pitchFamily="34" charset="0"/>
              </a:rPr>
              <a:t>2.4. Obiettivi del semestre scorso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CH" altLang="it-CH" sz="2800" b="0" i="0" u="none" strike="noStrike" cap="none" normalizeH="0" baseline="0" dirty="0">
                <a:ln>
                  <a:noFill/>
                </a:ln>
                <a:effectLst/>
                <a:cs typeface="Arial" panose="020B0604020202020204" pitchFamily="34" charset="0"/>
              </a:rPr>
              <a:t>2.5. Retrospettiva persona in formazione e punti importanti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CH" altLang="it-CH" sz="2800" b="1" i="0" u="none" strike="noStrike" cap="none" normalizeH="0" baseline="0" dirty="0">
                <a:ln>
                  <a:noFill/>
                </a:ln>
                <a:effectLst/>
                <a:cs typeface="Arial" panose="020B0604020202020204" pitchFamily="34" charset="0"/>
              </a:rPr>
              <a:t>3. Panoramica sul prossimo semestre</a:t>
            </a:r>
            <a:endParaRPr kumimoji="0" lang="it-CH" altLang="it-CH" sz="2800" b="0" i="0" u="none" strike="noStrike" cap="none" normalizeH="0" baseline="0" dirty="0">
              <a:ln>
                <a:noFill/>
              </a:ln>
              <a:effectLst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CH" altLang="it-CH" sz="2800" b="0" i="0" u="none" strike="noStrike" cap="none" normalizeH="0" baseline="0" dirty="0">
                <a:ln>
                  <a:noFill/>
                </a:ln>
                <a:effectLst/>
                <a:cs typeface="Arial" panose="020B0604020202020204" pitchFamily="34" charset="0"/>
              </a:rPr>
              <a:t>3.1. Obiettivi e misure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CH" altLang="it-CH" sz="2800" b="1" i="0" u="none" strike="noStrike" cap="none" normalizeH="0" baseline="0" dirty="0">
                <a:ln>
                  <a:noFill/>
                </a:ln>
                <a:effectLst/>
                <a:cs typeface="Arial" panose="020B0604020202020204" pitchFamily="34" charset="0"/>
              </a:rPr>
              <a:t>4. Conclusione</a:t>
            </a:r>
            <a:endParaRPr lang="it-CH" dirty="0"/>
          </a:p>
        </p:txBody>
      </p:sp>
    </p:spTree>
    <p:extLst>
      <p:ext uri="{BB962C8B-B14F-4D97-AF65-F5344CB8AC3E}">
        <p14:creationId xmlns:p14="http://schemas.microsoft.com/office/powerpoint/2010/main" val="33661790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b="1" dirty="0"/>
              <a:t>Rapporto di formazione – 1. Note Generali 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36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CH" dirty="0"/>
              <a:t> </a:t>
            </a:r>
          </a:p>
        </p:txBody>
      </p:sp>
      <p:pic>
        <p:nvPicPr>
          <p:cNvPr id="6" name="Immagine 5">
            <a:hlinkClick r:id="rId4"/>
            <a:extLst>
              <a:ext uri="{FF2B5EF4-FFF2-40B4-BE49-F238E27FC236}">
                <a16:creationId xmlns:a16="http://schemas.microsoft.com/office/drawing/2014/main" id="{CEAF0EBE-F79A-4C96-A3D6-0AA92EF58A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1590363"/>
            <a:ext cx="10515600" cy="4374686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79ABD4D4-AEE7-4AC7-890E-65B05639E11E}"/>
              </a:ext>
            </a:extLst>
          </p:cNvPr>
          <p:cNvSpPr txBox="1"/>
          <p:nvPr/>
        </p:nvSpPr>
        <p:spPr>
          <a:xfrm>
            <a:off x="2600739" y="4579490"/>
            <a:ext cx="2170546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it-CH" b="1" dirty="0"/>
              <a:t>Nome Cognome PIF </a:t>
            </a:r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6985EB94-4BF6-4F07-BC97-B0C57E686793}"/>
              </a:ext>
            </a:extLst>
          </p:cNvPr>
          <p:cNvSpPr/>
          <p:nvPr/>
        </p:nvSpPr>
        <p:spPr>
          <a:xfrm>
            <a:off x="3099222" y="1743453"/>
            <a:ext cx="1970352" cy="75998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98783160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b="1" dirty="0"/>
              <a:t> Rapporto di formazione – 1.1. Note Generali 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37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CH" dirty="0"/>
              <a:t> </a:t>
            </a:r>
          </a:p>
        </p:txBody>
      </p:sp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23CC70CA-13A5-4F6D-9882-1B26F9C213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2860082"/>
              </p:ext>
            </p:extLst>
          </p:nvPr>
        </p:nvGraphicFramePr>
        <p:xfrm>
          <a:off x="1520190" y="2492534"/>
          <a:ext cx="9151620" cy="3017520"/>
        </p:xfrm>
        <a:graphic>
          <a:graphicData uri="http://schemas.openxmlformats.org/drawingml/2006/table">
            <a:tbl>
              <a:tblPr/>
              <a:tblGrid>
                <a:gridCol w="1524000">
                  <a:extLst>
                    <a:ext uri="{9D8B030D-6E8A-4147-A177-3AD203B41FA5}">
                      <a16:colId xmlns:a16="http://schemas.microsoft.com/office/drawing/2014/main" val="3880154261"/>
                    </a:ext>
                  </a:extLst>
                </a:gridCol>
                <a:gridCol w="7627620">
                  <a:extLst>
                    <a:ext uri="{9D8B030D-6E8A-4147-A177-3AD203B41FA5}">
                      <a16:colId xmlns:a16="http://schemas.microsoft.com/office/drawing/2014/main" val="356155745"/>
                    </a:ext>
                  </a:extLst>
                </a:gridCol>
              </a:tblGrid>
              <a:tr h="238125">
                <a:tc>
                  <a:txBody>
                    <a:bodyPr/>
                    <a:lstStyle/>
                    <a:p>
                      <a:r>
                        <a:rPr lang="it-CH">
                          <a:effectLst/>
                        </a:rPr>
                        <a:t>Azienda di tirocinio</a:t>
                      </a:r>
                    </a:p>
                  </a:txBody>
                  <a:tcPr marL="1905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CH" b="1" dirty="0">
                          <a:solidFill>
                            <a:srgbClr val="FF0066"/>
                          </a:solidFill>
                          <a:effectLst/>
                        </a:rPr>
                        <a:t>Azienda di tirocinio, Luogo </a:t>
                      </a:r>
                    </a:p>
                  </a:txBody>
                  <a:tcPr marL="1905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4470934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r>
                        <a:rPr lang="it-CH" dirty="0">
                          <a:effectLst/>
                        </a:rPr>
                        <a:t>Persona in formazione</a:t>
                      </a:r>
                    </a:p>
                  </a:txBody>
                  <a:tcPr marL="1905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CH" b="0" dirty="0">
                          <a:effectLst/>
                        </a:rPr>
                        <a:t>Arizona </a:t>
                      </a:r>
                      <a:r>
                        <a:rPr lang="it-CH" b="0" dirty="0" err="1">
                          <a:effectLst/>
                        </a:rPr>
                        <a:t>Giugliemma</a:t>
                      </a:r>
                      <a:endParaRPr lang="it-CH" b="0" dirty="0">
                        <a:effectLst/>
                      </a:endParaRPr>
                    </a:p>
                  </a:txBody>
                  <a:tcPr marL="1905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9553305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r>
                        <a:rPr lang="it-CH">
                          <a:effectLst/>
                        </a:rPr>
                        <a:t>Insegnamento</a:t>
                      </a:r>
                    </a:p>
                  </a:txBody>
                  <a:tcPr marL="1905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CH" b="0">
                          <a:effectLst/>
                        </a:rPr>
                        <a:t>Impiegata/impiegato di commercio AFC S&amp;A</a:t>
                      </a:r>
                    </a:p>
                  </a:txBody>
                  <a:tcPr marL="1905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9264428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r>
                        <a:rPr lang="it-CH">
                          <a:effectLst/>
                        </a:rPr>
                        <a:t>Formatore/trice</a:t>
                      </a:r>
                    </a:p>
                  </a:txBody>
                  <a:tcPr marL="1905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endParaRPr lang="it-CH" b="1">
                        <a:effectLst/>
                      </a:endParaRPr>
                    </a:p>
                  </a:txBody>
                  <a:tcPr marL="1905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0127020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r>
                        <a:rPr lang="it-CH">
                          <a:effectLst/>
                        </a:rPr>
                        <a:t>Semestre</a:t>
                      </a:r>
                    </a:p>
                  </a:txBody>
                  <a:tcPr marL="1905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CH" b="1" dirty="0">
                          <a:solidFill>
                            <a:srgbClr val="FF0066"/>
                          </a:solidFill>
                          <a:effectLst/>
                        </a:rPr>
                        <a:t>1 2 3 4 5 6</a:t>
                      </a:r>
                    </a:p>
                  </a:txBody>
                  <a:tcPr marL="1905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7125541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endParaRPr lang="it-CH" b="0">
                        <a:effectLst/>
                      </a:endParaRPr>
                    </a:p>
                  </a:txBody>
                  <a:tcPr marL="1905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CH" b="0" dirty="0">
                          <a:solidFill>
                            <a:srgbClr val="FF0066"/>
                          </a:solidFill>
                          <a:effectLst/>
                        </a:rPr>
                        <a:t>Selezionate il semestre a cui si riferisce il rapporto di formazione.</a:t>
                      </a:r>
                    </a:p>
                  </a:txBody>
                  <a:tcPr marL="1905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20862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A4915C90-DEC9-4D2B-A622-A81CB16019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0190" y="1899479"/>
            <a:ext cx="915162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CH" altLang="it-CH" sz="2100" b="1" i="0" u="none" strike="noStrike" cap="none" normalizeH="0" baseline="0" dirty="0">
                <a:ln>
                  <a:noFill/>
                </a:ln>
                <a:solidFill>
                  <a:srgbClr val="4C5366"/>
                </a:solidFill>
                <a:effectLst/>
                <a:latin typeface="Bitter"/>
              </a:rPr>
              <a:t>Note generali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CH" altLang="it-CH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FF58C401-A91F-4EE0-AC8B-464208DB25CB}"/>
              </a:ext>
            </a:extLst>
          </p:cNvPr>
          <p:cNvSpPr txBox="1"/>
          <p:nvPr/>
        </p:nvSpPr>
        <p:spPr>
          <a:xfrm>
            <a:off x="3099222" y="3244334"/>
            <a:ext cx="2170546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it-CH" b="1" dirty="0"/>
              <a:t>Nome Cognome PIF </a:t>
            </a:r>
          </a:p>
        </p:txBody>
      </p:sp>
    </p:spTree>
    <p:extLst>
      <p:ext uri="{BB962C8B-B14F-4D97-AF65-F5344CB8AC3E}">
        <p14:creationId xmlns:p14="http://schemas.microsoft.com/office/powerpoint/2010/main" val="410915820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b="1" dirty="0"/>
              <a:t> Rapporto di formazione – 2. Valutazione 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38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CH" dirty="0"/>
              <a:t> </a:t>
            </a:r>
          </a:p>
        </p:txBody>
      </p:sp>
      <p:pic>
        <p:nvPicPr>
          <p:cNvPr id="7" name="Immagine 6">
            <a:hlinkClick r:id="rId4"/>
            <a:extLst>
              <a:ext uri="{FF2B5EF4-FFF2-40B4-BE49-F238E27FC236}">
                <a16:creationId xmlns:a16="http://schemas.microsoft.com/office/drawing/2014/main" id="{4F26159E-1B16-4C4A-B2C3-446958426B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1743452"/>
            <a:ext cx="10515600" cy="4224317"/>
          </a:xfrm>
          <a:prstGeom prst="rect">
            <a:avLst/>
          </a:prstGeom>
        </p:spPr>
      </p:pic>
      <p:sp>
        <p:nvSpPr>
          <p:cNvPr id="12" name="Ovale 11">
            <a:extLst>
              <a:ext uri="{FF2B5EF4-FFF2-40B4-BE49-F238E27FC236}">
                <a16:creationId xmlns:a16="http://schemas.microsoft.com/office/drawing/2014/main" id="{024AFDF7-96BB-429B-BC14-06861F3FB01E}"/>
              </a:ext>
            </a:extLst>
          </p:cNvPr>
          <p:cNvSpPr/>
          <p:nvPr/>
        </p:nvSpPr>
        <p:spPr>
          <a:xfrm>
            <a:off x="4496710" y="1870075"/>
            <a:ext cx="1970352" cy="75998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83262446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b="1" dirty="0"/>
              <a:t> Rapporto di formazione – </a:t>
            </a:r>
            <a:br>
              <a:rPr lang="it-CH" b="1" dirty="0"/>
            </a:br>
            <a:r>
              <a:rPr lang="it-CH" b="1" dirty="0"/>
              <a:t>2.1. Conoscenze professionali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39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CH" dirty="0"/>
              <a:t> </a:t>
            </a:r>
          </a:p>
        </p:txBody>
      </p:sp>
      <p:pic>
        <p:nvPicPr>
          <p:cNvPr id="7" name="Immagine 6">
            <a:hlinkClick r:id="rId4"/>
            <a:extLst>
              <a:ext uri="{FF2B5EF4-FFF2-40B4-BE49-F238E27FC236}">
                <a16:creationId xmlns:a16="http://schemas.microsoft.com/office/drawing/2014/main" id="{4F26159E-1B16-4C4A-B2C3-446958426B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1743452"/>
            <a:ext cx="10515600" cy="4224317"/>
          </a:xfrm>
          <a:prstGeom prst="rect">
            <a:avLst/>
          </a:prstGeom>
        </p:spPr>
      </p:pic>
      <p:sp>
        <p:nvSpPr>
          <p:cNvPr id="12" name="Ovale 11">
            <a:extLst>
              <a:ext uri="{FF2B5EF4-FFF2-40B4-BE49-F238E27FC236}">
                <a16:creationId xmlns:a16="http://schemas.microsoft.com/office/drawing/2014/main" id="{024AFDF7-96BB-429B-BC14-06861F3FB01E}"/>
              </a:ext>
            </a:extLst>
          </p:cNvPr>
          <p:cNvSpPr/>
          <p:nvPr/>
        </p:nvSpPr>
        <p:spPr>
          <a:xfrm>
            <a:off x="1713754" y="2267640"/>
            <a:ext cx="1970352" cy="75998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914856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CH" b="1" dirty="0"/>
              <a:t>Assegnato Lavoro Pratico a1 </a:t>
            </a:r>
            <a:br>
              <a:rPr lang="it-CH" b="1" dirty="0"/>
            </a:br>
            <a:r>
              <a:rPr lang="it-CH" b="1" dirty="0"/>
              <a:t>tramite la Bussola delle competenze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4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CH" dirty="0"/>
              <a:t> </a:t>
            </a:r>
          </a:p>
        </p:txBody>
      </p:sp>
      <p:pic>
        <p:nvPicPr>
          <p:cNvPr id="6" name="Immagine 5">
            <a:hlinkClick r:id="rId4"/>
            <a:extLst>
              <a:ext uri="{FF2B5EF4-FFF2-40B4-BE49-F238E27FC236}">
                <a16:creationId xmlns:a16="http://schemas.microsoft.com/office/drawing/2014/main" id="{B12DBDB7-6B29-4A53-B455-96E3FA4007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1690688"/>
            <a:ext cx="10515600" cy="4277081"/>
          </a:xfrm>
          <a:prstGeom prst="rect">
            <a:avLst/>
          </a:prstGeom>
        </p:spPr>
      </p:pic>
      <p:sp>
        <p:nvSpPr>
          <p:cNvPr id="10" name="Ovale 9">
            <a:extLst>
              <a:ext uri="{FF2B5EF4-FFF2-40B4-BE49-F238E27FC236}">
                <a16:creationId xmlns:a16="http://schemas.microsoft.com/office/drawing/2014/main" id="{FBEF1B8C-5C8B-4F8A-8844-C826DCBC71E7}"/>
              </a:ext>
            </a:extLst>
          </p:cNvPr>
          <p:cNvSpPr/>
          <p:nvPr/>
        </p:nvSpPr>
        <p:spPr>
          <a:xfrm>
            <a:off x="2994991" y="1743453"/>
            <a:ext cx="1364974" cy="127279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DCD90298-B054-49F8-80A7-33EA7B6B9D82}"/>
              </a:ext>
            </a:extLst>
          </p:cNvPr>
          <p:cNvSpPr/>
          <p:nvPr/>
        </p:nvSpPr>
        <p:spPr>
          <a:xfrm>
            <a:off x="1371218" y="4722444"/>
            <a:ext cx="1542473" cy="9144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26389043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b="1" dirty="0"/>
              <a:t>Rapporto di formazione – </a:t>
            </a:r>
            <a:br>
              <a:rPr lang="it-CH" b="1" dirty="0"/>
            </a:br>
            <a:r>
              <a:rPr lang="it-CH" b="1" dirty="0"/>
              <a:t>2.1. Conoscenze professionali  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40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802187"/>
          </a:xfrm>
        </p:spPr>
        <p:txBody>
          <a:bodyPr>
            <a:normAutofit fontScale="85000" lnSpcReduction="10000"/>
          </a:bodyPr>
          <a:lstStyle/>
          <a:p>
            <a:r>
              <a:rPr lang="it-CH" sz="2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A. Forme lavorative e organizzative agili </a:t>
            </a:r>
          </a:p>
          <a:p>
            <a:r>
              <a:rPr lang="it-CH" sz="2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B. Interazione in un settore lavorativo interconnesso</a:t>
            </a:r>
            <a:endParaRPr lang="it-CH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it-CH" sz="2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C. Coordinamento dei processi lavorativi imprenditoriali </a:t>
            </a:r>
          </a:p>
          <a:p>
            <a:r>
              <a:rPr lang="it-CH" sz="2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D. </a:t>
            </a:r>
            <a:r>
              <a:rPr lang="it-CH" sz="2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Creazione di relazioni con i clienti o i fornitori</a:t>
            </a:r>
            <a:r>
              <a:rPr lang="it-CH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it-CH" sz="2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E. </a:t>
            </a:r>
            <a:r>
              <a:rPr lang="it-CH" sz="2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Utilizzo delle tecnologie del mondo del lavoro digitale</a:t>
            </a:r>
            <a:r>
              <a:rPr lang="it-CH" sz="2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it-CH" sz="2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Comportamento sul lavoro</a:t>
            </a:r>
            <a:r>
              <a:rPr lang="it-CH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it-CH" sz="2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800"/>
              </a:lnSpc>
              <a:spcBef>
                <a:spcPts val="150"/>
              </a:spcBef>
              <a:spcAft>
                <a:spcPts val="150"/>
              </a:spcAft>
            </a:pPr>
            <a:r>
              <a:rPr lang="it-CH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Valutazione della persona in formazione PIF: </a:t>
            </a:r>
          </a:p>
          <a:p>
            <a:pPr lvl="1">
              <a:lnSpc>
                <a:spcPts val="1800"/>
              </a:lnSpc>
              <a:spcBef>
                <a:spcPts val="150"/>
              </a:spcBef>
              <a:spcAft>
                <a:spcPts val="150"/>
              </a:spcAft>
            </a:pPr>
            <a:r>
              <a:rPr lang="it-CH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quanto la PIF si è già autovalutata nel raggiungimento delle 24 Competenze Operative (CO a1 =&gt; CO e6) tramite l</a:t>
            </a:r>
            <a:r>
              <a:rPr lang="it-CH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 clessidre della bussola delle competenze.  </a:t>
            </a:r>
            <a:endParaRPr lang="it-CH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800"/>
              </a:lnSpc>
              <a:spcAft>
                <a:spcPts val="800"/>
              </a:spcAft>
            </a:pPr>
            <a:r>
              <a:rPr lang="it-CH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Valutazione del/la formatore/</a:t>
            </a:r>
            <a:r>
              <a:rPr lang="it-CH" sz="20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trice</a:t>
            </a:r>
            <a:r>
              <a:rPr lang="it-CH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it-CH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107000"/>
              </a:lnSpc>
              <a:spcAft>
                <a:spcPts val="150"/>
              </a:spcAft>
            </a:pPr>
            <a:r>
              <a:rPr lang="it-CH" sz="2000" b="1" dirty="0">
                <a:effectLst/>
                <a:latin typeface="Open Sans" panose="020B06060305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Capacità tecniche: </a:t>
            </a:r>
            <a:r>
              <a:rPr lang="it-CH" sz="2000" dirty="0">
                <a:effectLst/>
                <a:latin typeface="Open Sans" panose="020B06060305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Valutate le prestazioni della persona in formazione in base alla scala: </a:t>
            </a:r>
            <a:br>
              <a:rPr lang="it-CH" sz="2000" dirty="0">
                <a:effectLst/>
                <a:latin typeface="Open Sans" panose="020B06060305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it-CH" sz="2000" b="1" dirty="0">
                <a:effectLst/>
                <a:latin typeface="Open Sans" panose="020B06060305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 -- / - / + / ++ )</a:t>
            </a:r>
            <a:r>
              <a:rPr lang="it-CH" sz="2000" dirty="0">
                <a:effectLst/>
                <a:latin typeface="Open Sans" panose="020B06060305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it-CH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</a:pPr>
            <a:r>
              <a:rPr lang="it-CH" sz="2000" dirty="0">
                <a:effectLst/>
                <a:latin typeface="Open Sans" panose="020B06060305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Osservazioni: … </a:t>
            </a:r>
            <a:endParaRPr lang="it-CH" sz="2000" dirty="0"/>
          </a:p>
        </p:txBody>
      </p:sp>
    </p:spTree>
    <p:extLst>
      <p:ext uri="{BB962C8B-B14F-4D97-AF65-F5344CB8AC3E}">
        <p14:creationId xmlns:p14="http://schemas.microsoft.com/office/powerpoint/2010/main" val="428625564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b="1" dirty="0"/>
              <a:t>Rapporto di formazione – </a:t>
            </a:r>
            <a:br>
              <a:rPr lang="it-CH" b="1" dirty="0"/>
            </a:br>
            <a:r>
              <a:rPr lang="it-CH" b="1" dirty="0"/>
              <a:t>2.2. Documentazione dell’apprendimento  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41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CH" dirty="0"/>
              <a:t> </a:t>
            </a:r>
          </a:p>
        </p:txBody>
      </p:sp>
      <p:pic>
        <p:nvPicPr>
          <p:cNvPr id="6" name="Immagine 5">
            <a:hlinkClick r:id="rId4"/>
            <a:extLst>
              <a:ext uri="{FF2B5EF4-FFF2-40B4-BE49-F238E27FC236}">
                <a16:creationId xmlns:a16="http://schemas.microsoft.com/office/drawing/2014/main" id="{DE9EEF6E-500F-4A37-BA11-16EA4A476F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1690688"/>
            <a:ext cx="10515600" cy="4329846"/>
          </a:xfrm>
          <a:prstGeom prst="rect">
            <a:avLst/>
          </a:prstGeom>
        </p:spPr>
      </p:pic>
      <p:sp>
        <p:nvSpPr>
          <p:cNvPr id="12" name="Ovale 11">
            <a:extLst>
              <a:ext uri="{FF2B5EF4-FFF2-40B4-BE49-F238E27FC236}">
                <a16:creationId xmlns:a16="http://schemas.microsoft.com/office/drawing/2014/main" id="{CCF1E1EB-7071-49EB-8A9E-7389710732E3}"/>
              </a:ext>
            </a:extLst>
          </p:cNvPr>
          <p:cNvSpPr/>
          <p:nvPr/>
        </p:nvSpPr>
        <p:spPr>
          <a:xfrm>
            <a:off x="3368926" y="2256267"/>
            <a:ext cx="1970352" cy="75998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87247867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b="1" dirty="0"/>
              <a:t>Rapporto di formazione – </a:t>
            </a:r>
            <a:br>
              <a:rPr lang="it-CH" b="1" dirty="0"/>
            </a:br>
            <a:r>
              <a:rPr lang="it-CH" b="1" dirty="0"/>
              <a:t>2.3. Prestazioni nella scuola professionale e CI 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42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CH" dirty="0"/>
              <a:t> </a:t>
            </a:r>
          </a:p>
        </p:txBody>
      </p:sp>
      <p:pic>
        <p:nvPicPr>
          <p:cNvPr id="6" name="Immagine 5">
            <a:hlinkClick r:id="rId4"/>
            <a:extLst>
              <a:ext uri="{FF2B5EF4-FFF2-40B4-BE49-F238E27FC236}">
                <a16:creationId xmlns:a16="http://schemas.microsoft.com/office/drawing/2014/main" id="{03D79AC4-B2E0-416C-A2CB-EA7AE150F9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3956" y="1636644"/>
            <a:ext cx="10864087" cy="4331126"/>
          </a:xfrm>
          <a:prstGeom prst="rect">
            <a:avLst/>
          </a:prstGeom>
        </p:spPr>
      </p:pic>
      <p:sp>
        <p:nvSpPr>
          <p:cNvPr id="10" name="Ovale 9">
            <a:extLst>
              <a:ext uri="{FF2B5EF4-FFF2-40B4-BE49-F238E27FC236}">
                <a16:creationId xmlns:a16="http://schemas.microsoft.com/office/drawing/2014/main" id="{D076C08E-5A52-409E-B13A-92ECFB7427F1}"/>
              </a:ext>
            </a:extLst>
          </p:cNvPr>
          <p:cNvSpPr/>
          <p:nvPr/>
        </p:nvSpPr>
        <p:spPr>
          <a:xfrm>
            <a:off x="8997024" y="4001294"/>
            <a:ext cx="1970352" cy="122006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18847F32-FBB2-4EB6-8275-27567A37E1A8}"/>
              </a:ext>
            </a:extLst>
          </p:cNvPr>
          <p:cNvSpPr/>
          <p:nvPr/>
        </p:nvSpPr>
        <p:spPr>
          <a:xfrm>
            <a:off x="4839917" y="2202223"/>
            <a:ext cx="1970352" cy="75998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45101201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b="1" dirty="0"/>
              <a:t>Rapporto di formazione – </a:t>
            </a:r>
            <a:br>
              <a:rPr lang="it-CH" b="1" dirty="0"/>
            </a:br>
            <a:r>
              <a:rPr lang="it-CH" b="1" dirty="0"/>
              <a:t>2.4. Obiettivi del semestre scorso 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43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CH" dirty="0"/>
              <a:t> </a:t>
            </a:r>
          </a:p>
        </p:txBody>
      </p:sp>
      <p:pic>
        <p:nvPicPr>
          <p:cNvPr id="6" name="Immagine 5">
            <a:hlinkClick r:id="rId4"/>
            <a:extLst>
              <a:ext uri="{FF2B5EF4-FFF2-40B4-BE49-F238E27FC236}">
                <a16:creationId xmlns:a16="http://schemas.microsoft.com/office/drawing/2014/main" id="{2522EF88-5F62-4F9C-A429-5BF7566F0E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1590261"/>
            <a:ext cx="10515600" cy="4377508"/>
          </a:xfrm>
          <a:prstGeom prst="rect">
            <a:avLst/>
          </a:prstGeom>
        </p:spPr>
      </p:pic>
      <p:sp>
        <p:nvSpPr>
          <p:cNvPr id="10" name="Ovale 9">
            <a:extLst>
              <a:ext uri="{FF2B5EF4-FFF2-40B4-BE49-F238E27FC236}">
                <a16:creationId xmlns:a16="http://schemas.microsoft.com/office/drawing/2014/main" id="{0F6B1541-0384-49BA-8387-CD49496E19E9}"/>
              </a:ext>
            </a:extLst>
          </p:cNvPr>
          <p:cNvSpPr/>
          <p:nvPr/>
        </p:nvSpPr>
        <p:spPr>
          <a:xfrm>
            <a:off x="6403673" y="2155840"/>
            <a:ext cx="1970352" cy="75998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83610461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b="1" dirty="0"/>
              <a:t>Rapporto di formazione – </a:t>
            </a:r>
            <a:br>
              <a:rPr lang="it-CH" b="1" dirty="0"/>
            </a:br>
            <a:r>
              <a:rPr lang="it-CH" b="1" dirty="0"/>
              <a:t>2.5. Punti importanti  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44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CH" dirty="0"/>
              <a:t> </a:t>
            </a:r>
          </a:p>
        </p:txBody>
      </p:sp>
      <p:pic>
        <p:nvPicPr>
          <p:cNvPr id="6" name="Immagine 5">
            <a:hlinkClick r:id="rId4"/>
            <a:extLst>
              <a:ext uri="{FF2B5EF4-FFF2-40B4-BE49-F238E27FC236}">
                <a16:creationId xmlns:a16="http://schemas.microsoft.com/office/drawing/2014/main" id="{2DFBFB0B-31BC-4934-834F-1DF579CB01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1" y="1619819"/>
            <a:ext cx="10515600" cy="4299968"/>
          </a:xfrm>
          <a:prstGeom prst="rect">
            <a:avLst/>
          </a:prstGeom>
        </p:spPr>
      </p:pic>
      <p:sp>
        <p:nvSpPr>
          <p:cNvPr id="10" name="Ovale 9">
            <a:extLst>
              <a:ext uri="{FF2B5EF4-FFF2-40B4-BE49-F238E27FC236}">
                <a16:creationId xmlns:a16="http://schemas.microsoft.com/office/drawing/2014/main" id="{CBD6AEB6-C29A-46D1-8BF2-392F0F0832E7}"/>
              </a:ext>
            </a:extLst>
          </p:cNvPr>
          <p:cNvSpPr/>
          <p:nvPr/>
        </p:nvSpPr>
        <p:spPr>
          <a:xfrm>
            <a:off x="8011848" y="2361249"/>
            <a:ext cx="1970352" cy="75998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61136217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CH" b="1" dirty="0"/>
              <a:t>Rapporto di formazione – </a:t>
            </a:r>
            <a:br>
              <a:rPr lang="it-CH" b="1" dirty="0"/>
            </a:br>
            <a:r>
              <a:rPr kumimoji="0" lang="it-CH" altLang="it-CH" sz="4400" b="1" i="0" u="none" strike="noStrike" cap="none" normalizeH="0" baseline="0" dirty="0">
                <a:ln>
                  <a:noFill/>
                </a:ln>
                <a:effectLst/>
                <a:cs typeface="Arial" panose="020B0604020202020204" pitchFamily="34" charset="0"/>
              </a:rPr>
              <a:t>3. Panoramica sul prossimo semestre (4 obiettivi)</a:t>
            </a:r>
            <a:endParaRPr lang="it-CH" b="1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45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CH" dirty="0"/>
              <a:t> </a:t>
            </a:r>
          </a:p>
        </p:txBody>
      </p:sp>
      <p:pic>
        <p:nvPicPr>
          <p:cNvPr id="6" name="Immagine 5">
            <a:hlinkClick r:id="rId4"/>
            <a:extLst>
              <a:ext uri="{FF2B5EF4-FFF2-40B4-BE49-F238E27FC236}">
                <a16:creationId xmlns:a16="http://schemas.microsoft.com/office/drawing/2014/main" id="{40DA5A87-726C-4F31-AECD-6046820EF2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1690688"/>
            <a:ext cx="10515600" cy="4277081"/>
          </a:xfrm>
          <a:prstGeom prst="rect">
            <a:avLst/>
          </a:prstGeom>
        </p:spPr>
      </p:pic>
      <p:sp>
        <p:nvSpPr>
          <p:cNvPr id="10" name="Ovale 9">
            <a:extLst>
              <a:ext uri="{FF2B5EF4-FFF2-40B4-BE49-F238E27FC236}">
                <a16:creationId xmlns:a16="http://schemas.microsoft.com/office/drawing/2014/main" id="{39B1D23C-ABB3-4022-9C98-819B7330F0AB}"/>
              </a:ext>
            </a:extLst>
          </p:cNvPr>
          <p:cNvSpPr/>
          <p:nvPr/>
        </p:nvSpPr>
        <p:spPr>
          <a:xfrm>
            <a:off x="5886839" y="1990188"/>
            <a:ext cx="1970352" cy="75998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15561055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CH" b="1" dirty="0"/>
              <a:t>Rapporto di formazione – </a:t>
            </a:r>
            <a:br>
              <a:rPr lang="it-CH" b="1" dirty="0"/>
            </a:br>
            <a:r>
              <a:rPr kumimoji="0" lang="it-CH" altLang="it-CH" sz="4400" b="1" i="0" u="none" strike="noStrike" cap="none" normalizeH="0" baseline="0" dirty="0">
                <a:ln>
                  <a:noFill/>
                </a:ln>
                <a:effectLst/>
                <a:cs typeface="Arial" panose="020B0604020202020204" pitchFamily="34" charset="0"/>
              </a:rPr>
              <a:t>3.1 Fissare obiettivi e misure</a:t>
            </a:r>
            <a:endParaRPr lang="it-CH" b="1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46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CH" dirty="0"/>
              <a:t>Per il prossimo semestre sono da f</a:t>
            </a:r>
            <a:r>
              <a:rPr kumimoji="0" lang="it-CH" altLang="it-CH" sz="2800" i="0" u="none" strike="noStrike" cap="none" normalizeH="0" baseline="0" dirty="0">
                <a:ln>
                  <a:noFill/>
                </a:ln>
                <a:effectLst/>
                <a:cs typeface="Arial" panose="020B0604020202020204" pitchFamily="34" charset="0"/>
              </a:rPr>
              <a:t>issare: </a:t>
            </a:r>
          </a:p>
          <a:p>
            <a:r>
              <a:rPr kumimoji="0" lang="it-CH" altLang="it-CH" sz="2800" i="0" u="none" strike="noStrike" cap="none" normalizeH="0" baseline="0" dirty="0">
                <a:ln>
                  <a:noFill/>
                </a:ln>
                <a:effectLst/>
                <a:cs typeface="Arial" panose="020B0604020202020204" pitchFamily="34" charset="0"/>
              </a:rPr>
              <a:t>4 obiettivi, descrivere le misure e fissare un termine  </a:t>
            </a:r>
          </a:p>
          <a:p>
            <a:endParaRPr lang="it-CH" dirty="0"/>
          </a:p>
        </p:txBody>
      </p:sp>
      <p:pic>
        <p:nvPicPr>
          <p:cNvPr id="13" name="Immagine 12">
            <a:hlinkClick r:id="rId4"/>
            <a:extLst>
              <a:ext uri="{FF2B5EF4-FFF2-40B4-BE49-F238E27FC236}">
                <a16:creationId xmlns:a16="http://schemas.microsoft.com/office/drawing/2014/main" id="{4468B3B3-A419-4A7A-AE85-E6D8117076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562" y="2888813"/>
            <a:ext cx="1157287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1634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b="1" dirty="0"/>
              <a:t>Rapporto di formazione – </a:t>
            </a:r>
            <a:r>
              <a:rPr kumimoji="0" lang="it-CH" altLang="it-CH" sz="4400" b="1" i="0" u="none" strike="noStrike" cap="none" normalizeH="0" baseline="0" dirty="0">
                <a:ln>
                  <a:noFill/>
                </a:ln>
                <a:effectLst/>
                <a:cs typeface="Arial" panose="020B0604020202020204" pitchFamily="34" charset="0"/>
              </a:rPr>
              <a:t>4. Conclusione </a:t>
            </a:r>
            <a:endParaRPr lang="it-CH" b="1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47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429401"/>
          </a:xfrm>
        </p:spPr>
        <p:txBody>
          <a:bodyPr/>
          <a:lstStyle/>
          <a:p>
            <a:r>
              <a:rPr lang="it-CH" dirty="0"/>
              <a:t> </a:t>
            </a:r>
          </a:p>
        </p:txBody>
      </p:sp>
      <p:pic>
        <p:nvPicPr>
          <p:cNvPr id="6" name="Immagine 5">
            <a:hlinkClick r:id="rId4"/>
            <a:extLst>
              <a:ext uri="{FF2B5EF4-FFF2-40B4-BE49-F238E27FC236}">
                <a16:creationId xmlns:a16="http://schemas.microsoft.com/office/drawing/2014/main" id="{1D7473F8-6F02-46D3-AE57-9FD8571271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1357632"/>
            <a:ext cx="10515600" cy="4610137"/>
          </a:xfrm>
          <a:prstGeom prst="rect">
            <a:avLst/>
          </a:prstGeom>
        </p:spPr>
      </p:pic>
      <p:sp>
        <p:nvSpPr>
          <p:cNvPr id="10" name="Ovale 9">
            <a:extLst>
              <a:ext uri="{FF2B5EF4-FFF2-40B4-BE49-F238E27FC236}">
                <a16:creationId xmlns:a16="http://schemas.microsoft.com/office/drawing/2014/main" id="{11C80771-F1BE-46F3-8911-A4116EF0F4EB}"/>
              </a:ext>
            </a:extLst>
          </p:cNvPr>
          <p:cNvSpPr/>
          <p:nvPr/>
        </p:nvSpPr>
        <p:spPr>
          <a:xfrm>
            <a:off x="7357830" y="1690688"/>
            <a:ext cx="1970352" cy="75998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C78E3192-09F4-47B6-B5F1-B3233D65D415}"/>
              </a:ext>
            </a:extLst>
          </p:cNvPr>
          <p:cNvSpPr/>
          <p:nvPr/>
        </p:nvSpPr>
        <p:spPr>
          <a:xfrm>
            <a:off x="10747513" y="3181557"/>
            <a:ext cx="840164" cy="75998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23708818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F821D0D-C8B6-47CF-9104-5F1E485F8A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559" y="251313"/>
            <a:ext cx="10871966" cy="6187587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it-CH" sz="12800" b="1" dirty="0">
                <a:solidFill>
                  <a:schemeClr val="tx2"/>
                </a:solidFill>
                <a:latin typeface="Georgia" panose="02040502050405020303" pitchFamily="18" charset="0"/>
              </a:rPr>
              <a:t>Il feedback</a:t>
            </a:r>
          </a:p>
          <a:p>
            <a:pPr marL="0" indent="0">
              <a:buNone/>
            </a:pPr>
            <a:endParaRPr lang="it-CH" sz="5600" b="1" dirty="0"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it-CH" sz="8000" b="1" dirty="0">
              <a:solidFill>
                <a:schemeClr val="tx2"/>
              </a:solidFill>
              <a:latin typeface="Georgia" panose="02040502050405020303" pitchFamily="18" charset="0"/>
              <a:ea typeface="+mj-ea"/>
              <a:cs typeface="+mj-cs"/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br>
              <a:rPr lang="it-CH" sz="11200" b="1" dirty="0">
                <a:solidFill>
                  <a:schemeClr val="tx2"/>
                </a:solidFill>
                <a:latin typeface="Georgia" panose="02040502050405020303" pitchFamily="18" charset="0"/>
                <a:ea typeface="+mj-ea"/>
                <a:cs typeface="+mj-cs"/>
              </a:rPr>
            </a:br>
            <a:r>
              <a:rPr lang="it-CH" sz="9600" b="1" dirty="0">
                <a:solidFill>
                  <a:schemeClr val="tx2"/>
                </a:solidFill>
                <a:latin typeface="Georgia" panose="02040502050405020303" pitchFamily="18" charset="0"/>
                <a:ea typeface="+mj-ea"/>
                <a:cs typeface="+mj-cs"/>
              </a:rPr>
              <a:t>Situazione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it-CH" sz="9600" dirty="0">
                <a:solidFill>
                  <a:schemeClr val="tx2"/>
                </a:solidFill>
                <a:latin typeface="Georgia" panose="02040502050405020303" pitchFamily="18" charset="0"/>
              </a:rPr>
              <a:t>Durante la procedura di valutazione avete modo di vedere come si è autovalutata la PIF. 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it-CH" sz="9600" dirty="0">
                <a:solidFill>
                  <a:schemeClr val="tx2"/>
                </a:solidFill>
                <a:latin typeface="Georgia" panose="02040502050405020303" pitchFamily="18" charset="0"/>
              </a:rPr>
              <a:t>Notate che tra la vostra valutazione e l’autovalutazione svolta dalla PIF c’è una marcata discrepanza. La vostra valutazione risulta molto buona, mentre invece quella della PIF è all’esatto opposto.</a:t>
            </a:r>
            <a:br>
              <a:rPr lang="it-CH" sz="9600" dirty="0">
                <a:solidFill>
                  <a:schemeClr val="tx2"/>
                </a:solidFill>
                <a:latin typeface="Georgia" panose="02040502050405020303" pitchFamily="18" charset="0"/>
              </a:rPr>
            </a:br>
            <a:br>
              <a:rPr lang="it-CH" sz="9600" dirty="0">
                <a:solidFill>
                  <a:schemeClr val="tx2"/>
                </a:solidFill>
                <a:latin typeface="Georgia" panose="02040502050405020303" pitchFamily="18" charset="0"/>
              </a:rPr>
            </a:br>
            <a:br>
              <a:rPr lang="it-CH" sz="9600" dirty="0">
                <a:solidFill>
                  <a:schemeClr val="tx2"/>
                </a:solidFill>
                <a:latin typeface="Georgia" panose="02040502050405020303" pitchFamily="18" charset="0"/>
              </a:rPr>
            </a:br>
            <a:r>
              <a:rPr lang="it-CH" sz="9600" b="1" dirty="0">
                <a:solidFill>
                  <a:schemeClr val="tx2"/>
                </a:solidFill>
                <a:latin typeface="Georgia" panose="02040502050405020303" pitchFamily="18" charset="0"/>
                <a:ea typeface="+mj-ea"/>
                <a:cs typeface="+mj-cs"/>
              </a:rPr>
              <a:t>Considerando questo aspetto, come gestite il colloquio di valutazione finale?</a:t>
            </a:r>
          </a:p>
          <a:p>
            <a:pPr marL="0" lv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it-CH" sz="8000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it-CH" sz="8000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063750" indent="-2063750">
              <a:buNone/>
            </a:pPr>
            <a:endParaRPr lang="it-CH" dirty="0">
              <a:latin typeface="Georgia" panose="02040502050405020303" pitchFamily="18" charset="0"/>
            </a:endParaRPr>
          </a:p>
          <a:p>
            <a:pPr marL="0" indent="0">
              <a:buNone/>
            </a:pPr>
            <a:r>
              <a:rPr lang="it-CH" dirty="0">
                <a:latin typeface="Georgia" panose="02040502050405020303" pitchFamily="18" charset="0"/>
              </a:rPr>
              <a:t>		</a:t>
            </a:r>
          </a:p>
          <a:p>
            <a:pPr marL="0" indent="0">
              <a:buNone/>
            </a:pPr>
            <a:endParaRPr lang="it-CH" dirty="0">
              <a:latin typeface="Georgia" panose="02040502050405020303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it-CH" dirty="0">
              <a:latin typeface="Georgia" panose="02040502050405020303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it-CH" dirty="0"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it-CH" dirty="0"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it-CH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FE598F39-D6CA-4B81-AFF2-4F187019A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48</a:t>
            </a:fld>
            <a:endParaRPr lang="it-CH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726470F3-8E36-43E3-A01E-3EA4CF617C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4210" y="5909962"/>
            <a:ext cx="3058363" cy="446388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BFA00A90-2CDB-4537-9B03-D9E868E7D2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5323" y="5771205"/>
            <a:ext cx="723901" cy="723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42152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C8ABD90-702B-41B7-BE14-F7E2051C6E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525" y="164806"/>
            <a:ext cx="10658302" cy="53633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CH" sz="3200" b="1" dirty="0">
                <a:solidFill>
                  <a:schemeClr val="tx2"/>
                </a:solidFill>
                <a:latin typeface="Georgia" panose="02040502050405020303" pitchFamily="18" charset="0"/>
                <a:ea typeface="+mj-ea"/>
                <a:cs typeface="+mj-cs"/>
              </a:rPr>
              <a:t>Il feedback</a:t>
            </a:r>
          </a:p>
          <a:p>
            <a:pPr marL="0" indent="0">
              <a:buNone/>
            </a:pPr>
            <a:endParaRPr lang="it-CH" sz="3200" b="1" dirty="0">
              <a:solidFill>
                <a:schemeClr val="tx2"/>
              </a:solidFill>
              <a:latin typeface="Georgia" panose="02040502050405020303" pitchFamily="18" charset="0"/>
              <a:ea typeface="+mj-ea"/>
              <a:cs typeface="+mj-cs"/>
            </a:endParaRPr>
          </a:p>
          <a:p>
            <a:endParaRPr lang="it-CH" sz="3200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04915727-C8D8-447A-84E4-D739AF2BD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49</a:t>
            </a:fld>
            <a:endParaRPr lang="it-CH"/>
          </a:p>
        </p:txBody>
      </p:sp>
      <p:graphicFrame>
        <p:nvGraphicFramePr>
          <p:cNvPr id="6" name="Diagramma 5"/>
          <p:cNvGraphicFramePr/>
          <p:nvPr/>
        </p:nvGraphicFramePr>
        <p:xfrm>
          <a:off x="2302068" y="1009782"/>
          <a:ext cx="7730565" cy="47614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Immagine 6">
            <a:extLst>
              <a:ext uri="{FF2B5EF4-FFF2-40B4-BE49-F238E27FC236}">
                <a16:creationId xmlns:a16="http://schemas.microsoft.com/office/drawing/2014/main" id="{D727D50A-43CB-43AE-951F-028A50D93B9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94210" y="5909962"/>
            <a:ext cx="3058363" cy="446388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0594A844-4060-4F07-BB6D-E777E585298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55323" y="5771205"/>
            <a:ext cx="723901" cy="723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0034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b="1" dirty="0"/>
              <a:t>Sorvegliamo il Lavoro Pratico assegnato – </a:t>
            </a:r>
            <a:br>
              <a:rPr lang="it-CH" b="1" dirty="0"/>
            </a:br>
            <a:r>
              <a:rPr lang="it-CH" b="1" dirty="0"/>
              <a:t>Bussola delle competenze: condivisi  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5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CH" dirty="0"/>
              <a:t>  </a:t>
            </a:r>
          </a:p>
        </p:txBody>
      </p:sp>
      <p:pic>
        <p:nvPicPr>
          <p:cNvPr id="6" name="Immagine 5">
            <a:hlinkClick r:id="rId4"/>
            <a:extLst>
              <a:ext uri="{FF2B5EF4-FFF2-40B4-BE49-F238E27FC236}">
                <a16:creationId xmlns:a16="http://schemas.microsoft.com/office/drawing/2014/main" id="{A30180FA-0FF4-4419-8E43-966379D43A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1690688"/>
            <a:ext cx="10515600" cy="4277082"/>
          </a:xfrm>
          <a:prstGeom prst="rect">
            <a:avLst/>
          </a:prstGeom>
        </p:spPr>
      </p:pic>
      <p:sp>
        <p:nvSpPr>
          <p:cNvPr id="10" name="Ovale 9">
            <a:extLst>
              <a:ext uri="{FF2B5EF4-FFF2-40B4-BE49-F238E27FC236}">
                <a16:creationId xmlns:a16="http://schemas.microsoft.com/office/drawing/2014/main" id="{FC45A5FD-CA18-47F9-A0E7-10F32F584D71}"/>
              </a:ext>
            </a:extLst>
          </p:cNvPr>
          <p:cNvSpPr/>
          <p:nvPr/>
        </p:nvSpPr>
        <p:spPr>
          <a:xfrm>
            <a:off x="8439727" y="3662821"/>
            <a:ext cx="1542473" cy="9144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94040500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F821D0D-C8B6-47CF-9104-5F1E485F8A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559" y="251313"/>
            <a:ext cx="10871966" cy="6187587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it-CH" sz="12800" b="1" dirty="0">
                <a:solidFill>
                  <a:schemeClr val="tx2"/>
                </a:solidFill>
                <a:latin typeface="Georgia" panose="02040502050405020303" pitchFamily="18" charset="0"/>
              </a:rPr>
              <a:t>Debriefing educativo</a:t>
            </a:r>
          </a:p>
          <a:p>
            <a:pPr marL="0" indent="0">
              <a:buNone/>
            </a:pPr>
            <a:endParaRPr lang="it-CH" sz="5600" b="1" dirty="0"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it-CH" sz="8000" b="1" dirty="0">
              <a:solidFill>
                <a:schemeClr val="tx2"/>
              </a:solidFill>
              <a:latin typeface="Georgia" panose="02040502050405020303" pitchFamily="18" charset="0"/>
              <a:ea typeface="+mj-ea"/>
              <a:cs typeface="+mj-cs"/>
            </a:endParaRPr>
          </a:p>
          <a:p>
            <a:pPr marL="0" indent="0">
              <a:buNone/>
            </a:pPr>
            <a:br>
              <a:rPr lang="it-CH" sz="9600" b="1" dirty="0">
                <a:solidFill>
                  <a:schemeClr val="tx2"/>
                </a:solidFill>
                <a:latin typeface="Georgia" panose="02040502050405020303" pitchFamily="18" charset="0"/>
                <a:ea typeface="+mj-ea"/>
                <a:cs typeface="+mj-cs"/>
              </a:rPr>
            </a:br>
            <a:br>
              <a:rPr lang="it-CH" sz="9600" dirty="0"/>
            </a:br>
            <a:r>
              <a:rPr lang="it-CH" sz="9600" dirty="0">
                <a:solidFill>
                  <a:schemeClr val="tx2"/>
                </a:solidFill>
                <a:latin typeface="Georgia" panose="02040502050405020303" pitchFamily="18" charset="0"/>
              </a:rPr>
              <a:t>FASE 1: </a:t>
            </a:r>
            <a:r>
              <a:rPr lang="it-CH" sz="9600" i="1" dirty="0">
                <a:solidFill>
                  <a:schemeClr val="tx2"/>
                </a:solidFill>
                <a:latin typeface="Georgia" panose="02040502050405020303" pitchFamily="18" charset="0"/>
              </a:rPr>
              <a:t>«Esplorazione emotiva»</a:t>
            </a:r>
          </a:p>
          <a:p>
            <a:endParaRPr lang="it-IT" sz="9600" dirty="0">
              <a:solidFill>
                <a:schemeClr val="tx2"/>
              </a:solidFill>
              <a:latin typeface="Georgia" panose="02040502050405020303" pitchFamily="18" charset="0"/>
            </a:endParaRPr>
          </a:p>
          <a:p>
            <a:r>
              <a:rPr lang="it-IT" sz="9600" dirty="0">
                <a:solidFill>
                  <a:schemeClr val="tx2"/>
                </a:solidFill>
                <a:latin typeface="Georgia" panose="02040502050405020303" pitchFamily="18" charset="0"/>
              </a:rPr>
              <a:t>Come ti sei sentita/o? </a:t>
            </a:r>
          </a:p>
          <a:p>
            <a:r>
              <a:rPr lang="it-IT" sz="9600" dirty="0">
                <a:solidFill>
                  <a:schemeClr val="tx2"/>
                </a:solidFill>
                <a:latin typeface="Georgia" panose="02040502050405020303" pitchFamily="18" charset="0"/>
              </a:rPr>
              <a:t>Cosa ti dice la pancia?</a:t>
            </a:r>
          </a:p>
          <a:p>
            <a:r>
              <a:rPr lang="it-IT" sz="9600" dirty="0">
                <a:solidFill>
                  <a:schemeClr val="tx2"/>
                </a:solidFill>
                <a:latin typeface="Georgia" panose="02040502050405020303" pitchFamily="18" charset="0"/>
              </a:rPr>
              <a:t>In cosa ti sei trovata/o comoda/o </a:t>
            </a:r>
            <a:r>
              <a:rPr lang="it-IT" sz="9600" dirty="0" err="1">
                <a:solidFill>
                  <a:schemeClr val="tx2"/>
                </a:solidFill>
                <a:latin typeface="Georgia" panose="02040502050405020303" pitchFamily="18" charset="0"/>
              </a:rPr>
              <a:t>o</a:t>
            </a:r>
            <a:r>
              <a:rPr lang="it-IT" sz="9600" dirty="0">
                <a:solidFill>
                  <a:schemeClr val="tx2"/>
                </a:solidFill>
                <a:latin typeface="Georgia" panose="02040502050405020303" pitchFamily="18" charset="0"/>
              </a:rPr>
              <a:t> in cosa scomoda/o?</a:t>
            </a:r>
          </a:p>
          <a:p>
            <a:pPr marL="0" indent="0">
              <a:buNone/>
            </a:pPr>
            <a:br>
              <a:rPr lang="it-CH" sz="9600" dirty="0">
                <a:latin typeface="Georgia" panose="02040502050405020303" pitchFamily="18" charset="0"/>
              </a:rPr>
            </a:br>
            <a:br>
              <a:rPr lang="it-CH" sz="9600" dirty="0">
                <a:latin typeface="Georgia" panose="02040502050405020303" pitchFamily="18" charset="0"/>
              </a:rPr>
            </a:br>
            <a:r>
              <a:rPr lang="it-CH" sz="9600" b="1" dirty="0">
                <a:solidFill>
                  <a:schemeClr val="tx2"/>
                </a:solidFill>
                <a:latin typeface="Georgia" panose="02040502050405020303" pitchFamily="18" charset="0"/>
                <a:ea typeface="+mj-ea"/>
                <a:cs typeface="+mj-cs"/>
              </a:rPr>
              <a:t>Esploro le emozioni per avere un quadro generale della situazione</a:t>
            </a:r>
          </a:p>
          <a:p>
            <a:pPr marL="0" lv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it-CH" sz="8000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it-CH" sz="8000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063750" indent="-2063750">
              <a:buNone/>
            </a:pPr>
            <a:endParaRPr lang="it-CH" dirty="0">
              <a:latin typeface="Georgia" panose="02040502050405020303" pitchFamily="18" charset="0"/>
            </a:endParaRPr>
          </a:p>
          <a:p>
            <a:pPr marL="0" indent="0">
              <a:buNone/>
            </a:pPr>
            <a:r>
              <a:rPr lang="it-CH" dirty="0">
                <a:latin typeface="Georgia" panose="02040502050405020303" pitchFamily="18" charset="0"/>
              </a:rPr>
              <a:t>		</a:t>
            </a:r>
          </a:p>
          <a:p>
            <a:pPr marL="0" indent="0">
              <a:buNone/>
            </a:pPr>
            <a:endParaRPr lang="it-CH" dirty="0">
              <a:latin typeface="Georgia" panose="02040502050405020303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it-CH" dirty="0">
              <a:latin typeface="Georgia" panose="02040502050405020303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it-CH" dirty="0"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it-CH" dirty="0"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it-CH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FE598F39-D6CA-4B81-AFF2-4F187019A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50</a:t>
            </a:fld>
            <a:endParaRPr lang="it-CH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726470F3-8E36-43E3-A01E-3EA4CF617C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4210" y="5909962"/>
            <a:ext cx="3058363" cy="446388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BFA00A90-2CDB-4537-9B03-D9E868E7D2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5323" y="5771205"/>
            <a:ext cx="723901" cy="723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6659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F821D0D-C8B6-47CF-9104-5F1E485F8A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559" y="251313"/>
            <a:ext cx="10871966" cy="6187587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it-CH" sz="12800" b="1" dirty="0">
                <a:solidFill>
                  <a:schemeClr val="tx2"/>
                </a:solidFill>
                <a:latin typeface="Georgia" panose="02040502050405020303" pitchFamily="18" charset="0"/>
              </a:rPr>
              <a:t>Debriefing educativo</a:t>
            </a:r>
          </a:p>
          <a:p>
            <a:pPr marL="0" indent="0">
              <a:buNone/>
            </a:pPr>
            <a:endParaRPr lang="it-CH" sz="5600" b="1" dirty="0"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it-CH" sz="8000" b="1" dirty="0">
              <a:solidFill>
                <a:schemeClr val="tx2"/>
              </a:solidFill>
              <a:latin typeface="Georgia" panose="02040502050405020303" pitchFamily="18" charset="0"/>
              <a:ea typeface="+mj-ea"/>
              <a:cs typeface="+mj-cs"/>
            </a:endParaRPr>
          </a:p>
          <a:p>
            <a:pPr marL="0" indent="0">
              <a:buNone/>
            </a:pPr>
            <a:br>
              <a:rPr lang="it-CH" sz="9600" b="1" dirty="0">
                <a:solidFill>
                  <a:schemeClr val="tx2"/>
                </a:solidFill>
                <a:latin typeface="Georgia" panose="02040502050405020303" pitchFamily="18" charset="0"/>
                <a:ea typeface="+mj-ea"/>
                <a:cs typeface="+mj-cs"/>
              </a:rPr>
            </a:br>
            <a:br>
              <a:rPr lang="it-CH" sz="9600" dirty="0"/>
            </a:br>
            <a:r>
              <a:rPr lang="it-CH" sz="9600" dirty="0">
                <a:solidFill>
                  <a:schemeClr val="tx2"/>
                </a:solidFill>
                <a:latin typeface="Georgia" panose="02040502050405020303" pitchFamily="18" charset="0"/>
              </a:rPr>
              <a:t>FASE 2: </a:t>
            </a:r>
            <a:r>
              <a:rPr lang="it-CH" sz="9600" i="1" dirty="0">
                <a:solidFill>
                  <a:schemeClr val="tx2"/>
                </a:solidFill>
                <a:latin typeface="Georgia" panose="02040502050405020303" pitchFamily="18" charset="0"/>
              </a:rPr>
              <a:t>«Esplorazione operativa»</a:t>
            </a:r>
          </a:p>
          <a:p>
            <a:endParaRPr lang="it-IT" sz="9600" dirty="0">
              <a:solidFill>
                <a:schemeClr val="tx2"/>
              </a:solidFill>
              <a:latin typeface="Georgia" panose="02040502050405020303" pitchFamily="18" charset="0"/>
            </a:endParaRPr>
          </a:p>
          <a:p>
            <a:r>
              <a:rPr lang="it-IT" sz="9600" dirty="0">
                <a:solidFill>
                  <a:schemeClr val="tx2"/>
                </a:solidFill>
                <a:latin typeface="Georgia" panose="02040502050405020303" pitchFamily="18" charset="0"/>
              </a:rPr>
              <a:t>Cosa è successo?</a:t>
            </a:r>
          </a:p>
          <a:p>
            <a:r>
              <a:rPr lang="it-IT" sz="9600" dirty="0">
                <a:solidFill>
                  <a:schemeClr val="tx2"/>
                </a:solidFill>
                <a:latin typeface="Georgia" panose="02040502050405020303" pitchFamily="18" charset="0"/>
              </a:rPr>
              <a:t>Quali sono stati a tuo parere le azioni più efficaci? </a:t>
            </a:r>
          </a:p>
          <a:p>
            <a:r>
              <a:rPr lang="it-IT" sz="9600" dirty="0">
                <a:solidFill>
                  <a:schemeClr val="tx2"/>
                </a:solidFill>
                <a:latin typeface="Georgia" panose="02040502050405020303" pitchFamily="18" charset="0"/>
              </a:rPr>
              <a:t>Dove hai trovato difficoltà?</a:t>
            </a:r>
          </a:p>
          <a:p>
            <a:r>
              <a:rPr lang="it-IT" sz="9600" dirty="0">
                <a:solidFill>
                  <a:schemeClr val="tx2"/>
                </a:solidFill>
                <a:latin typeface="Georgia" panose="02040502050405020303" pitchFamily="18" charset="0"/>
              </a:rPr>
              <a:t>Quali i punti di forza e quali aree di miglioramento? </a:t>
            </a:r>
          </a:p>
          <a:p>
            <a:pPr marL="0" indent="0">
              <a:buNone/>
            </a:pPr>
            <a:br>
              <a:rPr lang="it-CH" sz="9600" dirty="0">
                <a:latin typeface="Georgia" panose="02040502050405020303" pitchFamily="18" charset="0"/>
              </a:rPr>
            </a:br>
            <a:br>
              <a:rPr lang="it-CH" sz="9600" dirty="0">
                <a:latin typeface="Georgia" panose="02040502050405020303" pitchFamily="18" charset="0"/>
              </a:rPr>
            </a:br>
            <a:r>
              <a:rPr lang="it-CH" sz="9600" b="1" dirty="0">
                <a:solidFill>
                  <a:schemeClr val="tx2"/>
                </a:solidFill>
                <a:latin typeface="Georgia" panose="02040502050405020303" pitchFamily="18" charset="0"/>
                <a:ea typeface="+mj-ea"/>
                <a:cs typeface="+mj-cs"/>
              </a:rPr>
              <a:t>Esploro la parte operativa in ottica di miglioramento</a:t>
            </a:r>
          </a:p>
          <a:p>
            <a:pPr marL="0" lv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it-CH" sz="8000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it-CH" sz="8000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063750" indent="-2063750">
              <a:buNone/>
            </a:pPr>
            <a:endParaRPr lang="it-CH" dirty="0">
              <a:latin typeface="Georgia" panose="02040502050405020303" pitchFamily="18" charset="0"/>
            </a:endParaRPr>
          </a:p>
          <a:p>
            <a:pPr marL="0" indent="0">
              <a:buNone/>
            </a:pPr>
            <a:r>
              <a:rPr lang="it-CH" dirty="0">
                <a:latin typeface="Georgia" panose="02040502050405020303" pitchFamily="18" charset="0"/>
              </a:rPr>
              <a:t>		</a:t>
            </a:r>
          </a:p>
          <a:p>
            <a:pPr marL="0" indent="0">
              <a:buNone/>
            </a:pPr>
            <a:endParaRPr lang="it-CH" dirty="0">
              <a:latin typeface="Georgia" panose="02040502050405020303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it-CH" dirty="0">
              <a:latin typeface="Georgia" panose="02040502050405020303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it-CH" dirty="0"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it-CH" dirty="0"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it-CH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FE598F39-D6CA-4B81-AFF2-4F187019A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51</a:t>
            </a:fld>
            <a:endParaRPr lang="it-CH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726470F3-8E36-43E3-A01E-3EA4CF617C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4210" y="5909962"/>
            <a:ext cx="3058363" cy="446388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BFA00A90-2CDB-4537-9B03-D9E868E7D2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5323" y="5771205"/>
            <a:ext cx="723901" cy="723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50755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F821D0D-C8B6-47CF-9104-5F1E485F8A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559" y="251313"/>
            <a:ext cx="10871966" cy="6187587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it-CH" sz="12800" b="1" dirty="0">
                <a:solidFill>
                  <a:schemeClr val="tx2"/>
                </a:solidFill>
                <a:latin typeface="Georgia" panose="02040502050405020303" pitchFamily="18" charset="0"/>
              </a:rPr>
              <a:t>Debriefing educativo</a:t>
            </a:r>
          </a:p>
          <a:p>
            <a:pPr marL="0" indent="0">
              <a:buNone/>
            </a:pPr>
            <a:endParaRPr lang="it-CH" sz="5600" b="1" dirty="0">
              <a:solidFill>
                <a:schemeClr val="tx2"/>
              </a:solidFill>
              <a:latin typeface="Georgia" panose="02040502050405020303" pitchFamily="18" charset="0"/>
              <a:ea typeface="+mj-ea"/>
              <a:cs typeface="+mj-cs"/>
            </a:endParaRPr>
          </a:p>
          <a:p>
            <a:pPr marL="0" indent="0">
              <a:buNone/>
            </a:pPr>
            <a:endParaRPr lang="it-CH" sz="9600" b="1" dirty="0">
              <a:solidFill>
                <a:schemeClr val="tx2"/>
              </a:solidFill>
              <a:latin typeface="Georgia" panose="02040502050405020303" pitchFamily="18" charset="0"/>
              <a:ea typeface="+mj-ea"/>
              <a:cs typeface="+mj-cs"/>
            </a:endParaRPr>
          </a:p>
          <a:p>
            <a:pPr marL="0" indent="0">
              <a:buNone/>
            </a:pPr>
            <a:br>
              <a:rPr lang="it-CH" sz="9600" b="1" dirty="0">
                <a:solidFill>
                  <a:schemeClr val="tx2"/>
                </a:solidFill>
                <a:latin typeface="Georgia" panose="02040502050405020303" pitchFamily="18" charset="0"/>
                <a:ea typeface="+mj-ea"/>
                <a:cs typeface="+mj-cs"/>
              </a:rPr>
            </a:br>
            <a:br>
              <a:rPr lang="it-CH" sz="9600" dirty="0"/>
            </a:br>
            <a:r>
              <a:rPr lang="it-CH" sz="9600" dirty="0">
                <a:solidFill>
                  <a:schemeClr val="tx2"/>
                </a:solidFill>
                <a:latin typeface="Georgia" panose="02040502050405020303" pitchFamily="18" charset="0"/>
              </a:rPr>
              <a:t>FASE 3: </a:t>
            </a:r>
            <a:r>
              <a:rPr lang="it-CH" sz="9600" i="1" dirty="0">
                <a:solidFill>
                  <a:schemeClr val="tx2"/>
                </a:solidFill>
                <a:latin typeface="Georgia" panose="02040502050405020303" pitchFamily="18" charset="0"/>
              </a:rPr>
              <a:t>«Applicazione»</a:t>
            </a:r>
          </a:p>
          <a:p>
            <a:endParaRPr lang="it-IT" sz="9600" dirty="0">
              <a:solidFill>
                <a:schemeClr val="tx2"/>
              </a:solidFill>
              <a:latin typeface="Georgia" panose="02040502050405020303" pitchFamily="18" charset="0"/>
            </a:endParaRPr>
          </a:p>
          <a:p>
            <a:r>
              <a:rPr lang="it-CH" sz="9600" dirty="0">
                <a:solidFill>
                  <a:schemeClr val="tx2"/>
                </a:solidFill>
                <a:latin typeface="Georgia" panose="02040502050405020303" pitchFamily="18" charset="0"/>
              </a:rPr>
              <a:t>Cosa ti porti a casa? Cosa hai imparato?</a:t>
            </a:r>
          </a:p>
          <a:p>
            <a:r>
              <a:rPr lang="it-CH" sz="9600" dirty="0">
                <a:solidFill>
                  <a:schemeClr val="tx2"/>
                </a:solidFill>
                <a:latin typeface="Georgia" panose="02040502050405020303" pitchFamily="18" charset="0"/>
              </a:rPr>
              <a:t>Cosa ripeteresti in una situazione simile?</a:t>
            </a:r>
          </a:p>
          <a:p>
            <a:r>
              <a:rPr lang="it-CH" sz="9600" dirty="0">
                <a:solidFill>
                  <a:schemeClr val="tx2"/>
                </a:solidFill>
                <a:latin typeface="Georgia" panose="02040502050405020303" pitchFamily="18" charset="0"/>
              </a:rPr>
              <a:t>Cosa invece faresti di differente?</a:t>
            </a:r>
          </a:p>
          <a:p>
            <a:pPr marL="0" indent="0">
              <a:buNone/>
            </a:pPr>
            <a:br>
              <a:rPr lang="it-CH" sz="9600" dirty="0">
                <a:latin typeface="Georgia" panose="02040502050405020303" pitchFamily="18" charset="0"/>
              </a:rPr>
            </a:br>
            <a:br>
              <a:rPr lang="it-CH" sz="9600" dirty="0">
                <a:latin typeface="Georgia" panose="02040502050405020303" pitchFamily="18" charset="0"/>
              </a:rPr>
            </a:br>
            <a:r>
              <a:rPr lang="it-CH" sz="9600" b="1" dirty="0">
                <a:solidFill>
                  <a:schemeClr val="tx2"/>
                </a:solidFill>
                <a:latin typeface="Georgia" panose="02040502050405020303" pitchFamily="18" charset="0"/>
                <a:ea typeface="+mj-ea"/>
                <a:cs typeface="+mj-cs"/>
              </a:rPr>
              <a:t>Ragiono con la PIF per evidenziare gli apprendimenti tratti e ragionare sui prossimi passi</a:t>
            </a:r>
          </a:p>
          <a:p>
            <a:pPr marL="0" lv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it-CH" sz="8000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it-CH" sz="8000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063750" indent="-2063750">
              <a:buNone/>
            </a:pPr>
            <a:endParaRPr lang="it-CH" dirty="0">
              <a:latin typeface="Georgia" panose="02040502050405020303" pitchFamily="18" charset="0"/>
            </a:endParaRPr>
          </a:p>
          <a:p>
            <a:pPr marL="0" indent="0">
              <a:buNone/>
            </a:pPr>
            <a:r>
              <a:rPr lang="it-CH" dirty="0">
                <a:latin typeface="Georgia" panose="02040502050405020303" pitchFamily="18" charset="0"/>
              </a:rPr>
              <a:t>		</a:t>
            </a:r>
          </a:p>
          <a:p>
            <a:pPr marL="0" indent="0">
              <a:buNone/>
            </a:pPr>
            <a:endParaRPr lang="it-CH" dirty="0">
              <a:latin typeface="Georgia" panose="02040502050405020303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it-CH" dirty="0">
              <a:latin typeface="Georgia" panose="02040502050405020303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it-CH" dirty="0"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it-CH" dirty="0"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it-CH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FE598F39-D6CA-4B81-AFF2-4F187019A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52</a:t>
            </a:fld>
            <a:endParaRPr lang="it-CH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726470F3-8E36-43E3-A01E-3EA4CF617C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4210" y="5909962"/>
            <a:ext cx="3058363" cy="446388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BFA00A90-2CDB-4537-9B03-D9E868E7D2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5323" y="5771205"/>
            <a:ext cx="723901" cy="723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32714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C8ABD90-702B-41B7-BE14-F7E2051C6E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6755" y="1011628"/>
            <a:ext cx="10658302" cy="491983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it-CH" sz="2400" b="1" dirty="0">
                <a:solidFill>
                  <a:schemeClr val="tx2"/>
                </a:solidFill>
                <a:latin typeface="Georgia" panose="02040502050405020303" pitchFamily="18" charset="0"/>
                <a:ea typeface="+mj-ea"/>
                <a:cs typeface="+mj-cs"/>
              </a:rPr>
              <a:t>Cornice iniziale:  </a:t>
            </a:r>
          </a:p>
          <a:p>
            <a:pPr marL="0" indent="0">
              <a:buNone/>
            </a:pPr>
            <a:r>
              <a:rPr lang="it-CH" sz="2400" dirty="0">
                <a:solidFill>
                  <a:schemeClr val="tx2"/>
                </a:solidFill>
                <a:latin typeface="Georgia" panose="02040502050405020303" pitchFamily="18" charset="0"/>
              </a:rPr>
              <a:t>Cosa è stato valutato e l’obiettivo della valutazione</a:t>
            </a:r>
          </a:p>
          <a:p>
            <a:pPr marL="0" indent="0">
              <a:buNone/>
            </a:pPr>
            <a:endParaRPr lang="it-CH" sz="1200" b="1" dirty="0">
              <a:solidFill>
                <a:schemeClr val="tx2"/>
              </a:solidFill>
              <a:latin typeface="Georgia" panose="02040502050405020303" pitchFamily="18" charset="0"/>
              <a:ea typeface="+mj-ea"/>
              <a:cs typeface="+mj-cs"/>
            </a:endParaRPr>
          </a:p>
          <a:p>
            <a:pPr marL="0" indent="0">
              <a:buNone/>
            </a:pPr>
            <a:r>
              <a:rPr lang="it-CH" sz="2400" b="1" dirty="0">
                <a:solidFill>
                  <a:schemeClr val="tx2"/>
                </a:solidFill>
                <a:latin typeface="Georgia" panose="02040502050405020303" pitchFamily="18" charset="0"/>
                <a:ea typeface="+mj-ea"/>
                <a:cs typeface="+mj-cs"/>
              </a:rPr>
              <a:t>Autovalutazione PIF: </a:t>
            </a:r>
          </a:p>
          <a:p>
            <a:pPr>
              <a:lnSpc>
                <a:spcPct val="120000"/>
              </a:lnSpc>
            </a:pPr>
            <a:r>
              <a:rPr lang="it-CH" sz="2400" dirty="0">
                <a:solidFill>
                  <a:schemeClr val="tx2"/>
                </a:solidFill>
                <a:latin typeface="Georgia" panose="02040502050405020303" pitchFamily="18" charset="0"/>
              </a:rPr>
              <a:t>Piano emotivo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CH" sz="2400" dirty="0">
                <a:solidFill>
                  <a:schemeClr val="tx2"/>
                </a:solidFill>
                <a:latin typeface="Georgia" panose="02040502050405020303" pitchFamily="18" charset="0"/>
              </a:rPr>
              <a:t>Piano operativo</a:t>
            </a:r>
          </a:p>
          <a:p>
            <a:pPr marL="0" indent="0">
              <a:buNone/>
            </a:pPr>
            <a:endParaRPr lang="it-CH" sz="1200" b="1" dirty="0">
              <a:solidFill>
                <a:schemeClr val="tx2"/>
              </a:solidFill>
              <a:latin typeface="Georgia" panose="02040502050405020303" pitchFamily="18" charset="0"/>
              <a:ea typeface="+mj-ea"/>
              <a:cs typeface="+mj-cs"/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it-CH" sz="2400" b="1" dirty="0">
                <a:solidFill>
                  <a:schemeClr val="tx2"/>
                </a:solidFill>
                <a:latin typeface="Georgia" panose="02040502050405020303" pitchFamily="18" charset="0"/>
                <a:ea typeface="+mj-ea"/>
                <a:cs typeface="+mj-cs"/>
              </a:rPr>
              <a:t>Valutazione del formatore: </a:t>
            </a:r>
          </a:p>
          <a:p>
            <a:pPr>
              <a:spcBef>
                <a:spcPts val="600"/>
              </a:spcBef>
            </a:pPr>
            <a:r>
              <a:rPr lang="it-CH" sz="2400" dirty="0">
                <a:solidFill>
                  <a:schemeClr val="tx2"/>
                </a:solidFill>
                <a:latin typeface="Georgia" panose="02040502050405020303" pitchFamily="18" charset="0"/>
              </a:rPr>
              <a:t>Collegamento con visione PIF</a:t>
            </a:r>
          </a:p>
          <a:p>
            <a:pPr>
              <a:spcBef>
                <a:spcPts val="600"/>
              </a:spcBef>
            </a:pPr>
            <a:r>
              <a:rPr lang="it-CH" sz="2400" dirty="0">
                <a:solidFill>
                  <a:schemeClr val="tx2"/>
                </a:solidFill>
                <a:latin typeface="Georgia" panose="02040502050405020303" pitchFamily="18" charset="0"/>
                <a:ea typeface="+mj-ea"/>
                <a:cs typeface="+mj-cs"/>
              </a:rPr>
              <a:t>Feedback sull’accompagnamento</a:t>
            </a:r>
          </a:p>
          <a:p>
            <a:pPr marL="0" indent="0">
              <a:buNone/>
            </a:pPr>
            <a:endParaRPr lang="it-CH" sz="1200" b="1" dirty="0">
              <a:solidFill>
                <a:schemeClr val="tx2"/>
              </a:solidFill>
              <a:latin typeface="Georgia" panose="02040502050405020303" pitchFamily="18" charset="0"/>
              <a:ea typeface="+mj-ea"/>
              <a:cs typeface="+mj-cs"/>
            </a:endParaRPr>
          </a:p>
          <a:p>
            <a:pPr marL="0" indent="0">
              <a:buNone/>
            </a:pPr>
            <a:r>
              <a:rPr lang="it-CH" sz="2400" b="1" dirty="0">
                <a:solidFill>
                  <a:schemeClr val="tx2"/>
                </a:solidFill>
                <a:latin typeface="Georgia" panose="02040502050405020303" pitchFamily="18" charset="0"/>
                <a:ea typeface="+mj-ea"/>
                <a:cs typeface="+mj-cs"/>
              </a:rPr>
              <a:t>Chiusura: </a:t>
            </a:r>
          </a:p>
          <a:p>
            <a:pPr marL="0" indent="0">
              <a:buNone/>
            </a:pPr>
            <a:r>
              <a:rPr lang="it-CH" sz="2400" dirty="0">
                <a:solidFill>
                  <a:schemeClr val="tx2"/>
                </a:solidFill>
                <a:latin typeface="Georgia" panose="02040502050405020303" pitchFamily="18" charset="0"/>
                <a:ea typeface="+mj-ea"/>
                <a:cs typeface="+mj-cs"/>
              </a:rPr>
              <a:t>Riflettere sui</a:t>
            </a:r>
            <a:r>
              <a:rPr lang="it-CH" sz="2400" dirty="0">
                <a:solidFill>
                  <a:schemeClr val="tx2"/>
                </a:solidFill>
                <a:latin typeface="Georgia" panose="02040502050405020303" pitchFamily="18" charset="0"/>
              </a:rPr>
              <a:t> prossimi passi, pianificazione, prospettive, ecc.</a:t>
            </a:r>
          </a:p>
          <a:p>
            <a:pPr marL="0" indent="0">
              <a:buNone/>
            </a:pPr>
            <a:endParaRPr lang="it-CH" sz="2400" b="1" dirty="0">
              <a:solidFill>
                <a:schemeClr val="tx2"/>
              </a:solidFill>
              <a:latin typeface="Georgia" panose="02040502050405020303" pitchFamily="18" charset="0"/>
              <a:ea typeface="+mj-ea"/>
              <a:cs typeface="+mj-cs"/>
            </a:endParaRPr>
          </a:p>
          <a:p>
            <a:endParaRPr lang="it-CH" sz="2400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04915727-C8D8-447A-84E4-D739AF2BD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53</a:t>
            </a:fld>
            <a:endParaRPr lang="it-CH"/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56556C05-B565-4B7F-9784-A80227DA07F2}"/>
              </a:ext>
            </a:extLst>
          </p:cNvPr>
          <p:cNvSpPr txBox="1">
            <a:spLocks/>
          </p:cNvSpPr>
          <p:nvPr/>
        </p:nvSpPr>
        <p:spPr>
          <a:xfrm>
            <a:off x="546755" y="0"/>
            <a:ext cx="10807045" cy="8513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CH" sz="3200" b="1" dirty="0">
                <a:solidFill>
                  <a:schemeClr val="tx2"/>
                </a:solidFill>
                <a:latin typeface="Georgia" panose="02040502050405020303" pitchFamily="18" charset="0"/>
              </a:rPr>
              <a:t>Il feedback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088570DD-91EF-4BF8-9065-E3D3422775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4210" y="5909962"/>
            <a:ext cx="3058363" cy="446388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B7553489-AE9F-40E2-80E0-0361F0EA9A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5323" y="5771205"/>
            <a:ext cx="723901" cy="723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85026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46755" y="761294"/>
            <a:ext cx="10515600" cy="775518"/>
          </a:xfrm>
        </p:spPr>
        <p:txBody>
          <a:bodyPr>
            <a:normAutofit/>
          </a:bodyPr>
          <a:lstStyle/>
          <a:p>
            <a:r>
              <a:rPr lang="it-CH" sz="2400" b="1" dirty="0">
                <a:solidFill>
                  <a:schemeClr val="tx2"/>
                </a:solidFill>
                <a:latin typeface="Georgia" panose="02040502050405020303" pitchFamily="18" charset="0"/>
              </a:rPr>
              <a:t>Alcune regole per un feedback efficace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46754" y="1419867"/>
            <a:ext cx="11645246" cy="4351338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it-CH" sz="2200" dirty="0">
                <a:solidFill>
                  <a:schemeClr val="tx2"/>
                </a:solidFill>
                <a:latin typeface="Georgia" panose="02040502050405020303" pitchFamily="18" charset="0"/>
              </a:rPr>
              <a:t>Partire dalla visione/esperienza dell’altro per poi integrare la propria valutazione.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it-CH" sz="2200" dirty="0">
                <a:solidFill>
                  <a:schemeClr val="tx2"/>
                </a:solidFill>
                <a:latin typeface="Georgia" panose="02040502050405020303" pitchFamily="18" charset="0"/>
              </a:rPr>
              <a:t>Focalizzarsi su azioni/comportamenti/risultati concreti, non giudicare la PIF.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it-CH" sz="2200" dirty="0">
                <a:solidFill>
                  <a:schemeClr val="tx2"/>
                </a:solidFill>
                <a:latin typeface="Georgia" panose="02040502050405020303" pitchFamily="18" charset="0"/>
              </a:rPr>
              <a:t>Essere specifici, evitando di rimanere vaghi o risultare insicuri.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it-CH" sz="2200" dirty="0">
                <a:solidFill>
                  <a:schemeClr val="tx2"/>
                </a:solidFill>
                <a:latin typeface="Georgia" panose="02040502050405020303" pitchFamily="18" charset="0"/>
              </a:rPr>
              <a:t>Non esagerare con i “sempre” e i “mai”.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it-CH" sz="2200" dirty="0">
                <a:solidFill>
                  <a:schemeClr val="tx2"/>
                </a:solidFill>
                <a:latin typeface="Georgia" panose="02040502050405020303" pitchFamily="18" charset="0"/>
              </a:rPr>
              <a:t>Essere tempestivi e diretti, non dilungarsi troppo rischiando di diventare dispersivi.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it-CH" sz="2200" dirty="0">
                <a:solidFill>
                  <a:schemeClr val="tx2"/>
                </a:solidFill>
                <a:latin typeface="Georgia" panose="02040502050405020303" pitchFamily="18" charset="0"/>
              </a:rPr>
              <a:t>Non ricorrere a forme di sarcasmo o a minacce, anche implicite.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it-CH" sz="2200" dirty="0">
                <a:solidFill>
                  <a:schemeClr val="tx2"/>
                </a:solidFill>
                <a:latin typeface="Georgia" panose="02040502050405020303" pitchFamily="18" charset="0"/>
              </a:rPr>
              <a:t>Porre domande specifiche, evitare di interpretare le intenzioni dietro ai comportamenti.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it-CH" sz="2200" dirty="0">
                <a:solidFill>
                  <a:schemeClr val="tx2"/>
                </a:solidFill>
                <a:latin typeface="Georgia" panose="02040502050405020303" pitchFamily="18" charset="0"/>
              </a:rPr>
              <a:t>Non chiudere senza riflessioni sui passi successivi, offrire suggerimenti e definire obiettivi.</a:t>
            </a:r>
          </a:p>
          <a:p>
            <a:pPr>
              <a:spcBef>
                <a:spcPts val="0"/>
              </a:spcBef>
            </a:pPr>
            <a:endParaRPr lang="it-CH" sz="2200" dirty="0">
              <a:solidFill>
                <a:schemeClr val="tx2"/>
              </a:solidFill>
              <a:latin typeface="Georgia" panose="02040502050405020303" pitchFamily="18" charset="0"/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3B6FD538-6E36-43B2-9B29-81F2FE5FD5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4210" y="5909962"/>
            <a:ext cx="3058363" cy="446388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0B530DBC-9EFE-419F-9BF0-7A947BC9F3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5323" y="5771205"/>
            <a:ext cx="723901" cy="723901"/>
          </a:xfrm>
          <a:prstGeom prst="rect">
            <a:avLst/>
          </a:prstGeom>
        </p:spPr>
      </p:pic>
      <p:sp>
        <p:nvSpPr>
          <p:cNvPr id="6" name="Titolo 1">
            <a:extLst>
              <a:ext uri="{FF2B5EF4-FFF2-40B4-BE49-F238E27FC236}">
                <a16:creationId xmlns:a16="http://schemas.microsoft.com/office/drawing/2014/main" id="{E5259FFB-C325-4EA5-9946-FDF7425322CA}"/>
              </a:ext>
            </a:extLst>
          </p:cNvPr>
          <p:cNvSpPr txBox="1">
            <a:spLocks/>
          </p:cNvSpPr>
          <p:nvPr/>
        </p:nvSpPr>
        <p:spPr>
          <a:xfrm>
            <a:off x="546755" y="0"/>
            <a:ext cx="10807045" cy="8513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CH" sz="3200" b="1" dirty="0">
                <a:solidFill>
                  <a:schemeClr val="tx2"/>
                </a:solidFill>
                <a:latin typeface="Georgia" panose="02040502050405020303" pitchFamily="18" charset="0"/>
              </a:rPr>
              <a:t>Il feedback</a:t>
            </a:r>
          </a:p>
        </p:txBody>
      </p:sp>
    </p:spTree>
    <p:extLst>
      <p:ext uri="{BB962C8B-B14F-4D97-AF65-F5344CB8AC3E}">
        <p14:creationId xmlns:p14="http://schemas.microsoft.com/office/powerpoint/2010/main" val="76614259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b="1" dirty="0"/>
              <a:t>Note relative all’insegnamento professionale 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55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CH" dirty="0"/>
              <a:t> </a:t>
            </a:r>
          </a:p>
        </p:txBody>
      </p:sp>
      <p:pic>
        <p:nvPicPr>
          <p:cNvPr id="6" name="Immagine 5">
            <a:hlinkClick r:id="rId4"/>
            <a:extLst>
              <a:ext uri="{FF2B5EF4-FFF2-40B4-BE49-F238E27FC236}">
                <a16:creationId xmlns:a16="http://schemas.microsoft.com/office/drawing/2014/main" id="{AE51F64C-056A-45B2-80B2-C46E4D9C04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1555892"/>
            <a:ext cx="10515600" cy="4411877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DE09376E-3EF2-4B1E-83B3-07D8660D21C7}"/>
              </a:ext>
            </a:extLst>
          </p:cNvPr>
          <p:cNvSpPr txBox="1"/>
          <p:nvPr/>
        </p:nvSpPr>
        <p:spPr>
          <a:xfrm>
            <a:off x="1222514" y="1568180"/>
            <a:ext cx="2501348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it-CH" b="1" dirty="0"/>
              <a:t>Nome Cognome PIF </a:t>
            </a:r>
            <a:br>
              <a:rPr lang="it-CH" b="1" dirty="0"/>
            </a:br>
            <a:r>
              <a:rPr lang="it-CH" b="1" dirty="0"/>
              <a:t>E-mail PIF</a:t>
            </a:r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DC51E50D-D8F4-477F-B6A9-D5D306223405}"/>
              </a:ext>
            </a:extLst>
          </p:cNvPr>
          <p:cNvSpPr/>
          <p:nvPr/>
        </p:nvSpPr>
        <p:spPr>
          <a:xfrm>
            <a:off x="7000020" y="2198004"/>
            <a:ext cx="2925857" cy="75998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  <p:sp>
        <p:nvSpPr>
          <p:cNvPr id="13" name="Ovale 12">
            <a:extLst>
              <a:ext uri="{FF2B5EF4-FFF2-40B4-BE49-F238E27FC236}">
                <a16:creationId xmlns:a16="http://schemas.microsoft.com/office/drawing/2014/main" id="{BEAF0932-720D-4A12-A508-E1707934A8E0}"/>
              </a:ext>
            </a:extLst>
          </p:cNvPr>
          <p:cNvSpPr/>
          <p:nvPr/>
        </p:nvSpPr>
        <p:spPr>
          <a:xfrm>
            <a:off x="6652366" y="3073350"/>
            <a:ext cx="1970352" cy="75998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73604172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b="1" dirty="0"/>
              <a:t>Note relative all’insegnamento professionale - Registra la valutazione 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56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CH" dirty="0"/>
              <a:t> </a:t>
            </a:r>
          </a:p>
        </p:txBody>
      </p:sp>
      <p:pic>
        <p:nvPicPr>
          <p:cNvPr id="6" name="Immagine 5">
            <a:hlinkClick r:id="rId4"/>
            <a:extLst>
              <a:ext uri="{FF2B5EF4-FFF2-40B4-BE49-F238E27FC236}">
                <a16:creationId xmlns:a16="http://schemas.microsoft.com/office/drawing/2014/main" id="{A42C683A-D513-4F23-AC8D-50F8239DFC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1825625"/>
            <a:ext cx="10515600" cy="4146550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58D40F8A-EB89-43BC-9DB2-DC9C87B30B22}"/>
              </a:ext>
            </a:extLst>
          </p:cNvPr>
          <p:cNvSpPr txBox="1"/>
          <p:nvPr/>
        </p:nvSpPr>
        <p:spPr>
          <a:xfrm>
            <a:off x="6902726" y="2479205"/>
            <a:ext cx="2501348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it-CH" b="1" dirty="0"/>
              <a:t>Nome Cognome PIF </a:t>
            </a:r>
            <a:br>
              <a:rPr lang="it-CH" b="1" dirty="0"/>
            </a:br>
            <a:r>
              <a:rPr lang="it-CH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2350492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CH" b="1" dirty="0"/>
              <a:t>1. </a:t>
            </a:r>
            <a:r>
              <a:rPr lang="it-CH" b="0" i="0" dirty="0">
                <a:effectLst/>
                <a:latin typeface="Bitter"/>
              </a:rPr>
              <a:t>La PIF ha sviluppato le competenze operative previste per il semestre corrispondente?</a:t>
            </a:r>
            <a:endParaRPr lang="it-CH" b="1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57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CH" dirty="0"/>
              <a:t> </a:t>
            </a:r>
          </a:p>
        </p:txBody>
      </p:sp>
      <p:pic>
        <p:nvPicPr>
          <p:cNvPr id="6" name="Immagine 5">
            <a:hlinkClick r:id="rId4"/>
            <a:extLst>
              <a:ext uri="{FF2B5EF4-FFF2-40B4-BE49-F238E27FC236}">
                <a16:creationId xmlns:a16="http://schemas.microsoft.com/office/drawing/2014/main" id="{FA66DE2E-327A-40BA-B51E-9E45AE7909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1690689"/>
            <a:ext cx="10515600" cy="4329846"/>
          </a:xfrm>
          <a:prstGeom prst="rect">
            <a:avLst/>
          </a:prstGeom>
        </p:spPr>
      </p:pic>
      <p:sp>
        <p:nvSpPr>
          <p:cNvPr id="10" name="Ovale 9">
            <a:extLst>
              <a:ext uri="{FF2B5EF4-FFF2-40B4-BE49-F238E27FC236}">
                <a16:creationId xmlns:a16="http://schemas.microsoft.com/office/drawing/2014/main" id="{EE887C5F-615C-47A6-9F68-33CD6741DD5F}"/>
              </a:ext>
            </a:extLst>
          </p:cNvPr>
          <p:cNvSpPr/>
          <p:nvPr/>
        </p:nvSpPr>
        <p:spPr>
          <a:xfrm>
            <a:off x="585969" y="3502000"/>
            <a:ext cx="1970352" cy="285434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59337791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CH" sz="3900" b="1" dirty="0"/>
              <a:t>2. La PIF </a:t>
            </a:r>
            <a:r>
              <a:rPr lang="it-CH" sz="3900" b="0" i="0" dirty="0">
                <a:effectLst/>
                <a:latin typeface="Bitter"/>
              </a:rPr>
              <a:t>è in grado di riflettere sui propri punti forti e deboli con l’ausilio della griglia di competenze?</a:t>
            </a:r>
            <a:endParaRPr lang="it-CH" sz="3900" b="1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58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CH" dirty="0"/>
              <a:t> </a:t>
            </a:r>
          </a:p>
        </p:txBody>
      </p:sp>
      <p:pic>
        <p:nvPicPr>
          <p:cNvPr id="6" name="Immagine 5">
            <a:hlinkClick r:id="rId4"/>
            <a:extLst>
              <a:ext uri="{FF2B5EF4-FFF2-40B4-BE49-F238E27FC236}">
                <a16:creationId xmlns:a16="http://schemas.microsoft.com/office/drawing/2014/main" id="{9FC79B75-00D8-458D-B400-780839C363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1" y="1690688"/>
            <a:ext cx="10515600" cy="4329846"/>
          </a:xfrm>
          <a:prstGeom prst="rect">
            <a:avLst/>
          </a:prstGeom>
        </p:spPr>
      </p:pic>
      <p:sp>
        <p:nvSpPr>
          <p:cNvPr id="10" name="Ovale 9">
            <a:extLst>
              <a:ext uri="{FF2B5EF4-FFF2-40B4-BE49-F238E27FC236}">
                <a16:creationId xmlns:a16="http://schemas.microsoft.com/office/drawing/2014/main" id="{D888348C-7584-42A1-8C61-CE0E71283092}"/>
              </a:ext>
            </a:extLst>
          </p:cNvPr>
          <p:cNvSpPr/>
          <p:nvPr/>
        </p:nvSpPr>
        <p:spPr>
          <a:xfrm>
            <a:off x="625726" y="2930371"/>
            <a:ext cx="1970352" cy="285434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91977758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b="1" dirty="0"/>
              <a:t>3. La PIF </a:t>
            </a:r>
            <a:r>
              <a:rPr lang="it-CH" b="0" i="0" dirty="0">
                <a:effectLst/>
                <a:latin typeface="Bitter"/>
              </a:rPr>
              <a:t>trae apprendimenti ricostruibili dalla riflessione sull’attuazione dei lavori pratici?</a:t>
            </a:r>
            <a:endParaRPr lang="it-CH" b="1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59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CH" dirty="0"/>
              <a:t> </a:t>
            </a:r>
          </a:p>
        </p:txBody>
      </p:sp>
      <p:pic>
        <p:nvPicPr>
          <p:cNvPr id="6" name="Immagine 5">
            <a:hlinkClick r:id="rId4"/>
            <a:extLst>
              <a:ext uri="{FF2B5EF4-FFF2-40B4-BE49-F238E27FC236}">
                <a16:creationId xmlns:a16="http://schemas.microsoft.com/office/drawing/2014/main" id="{A1EA0361-16C3-42EB-AE45-20003137FE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970" y="1690688"/>
            <a:ext cx="10767830" cy="4277081"/>
          </a:xfrm>
          <a:prstGeom prst="rect">
            <a:avLst/>
          </a:prstGeom>
        </p:spPr>
      </p:pic>
      <p:sp>
        <p:nvSpPr>
          <p:cNvPr id="10" name="Ovale 9">
            <a:extLst>
              <a:ext uri="{FF2B5EF4-FFF2-40B4-BE49-F238E27FC236}">
                <a16:creationId xmlns:a16="http://schemas.microsoft.com/office/drawing/2014/main" id="{F5DB51D0-797E-4214-9C79-3BF4BD4821A5}"/>
              </a:ext>
            </a:extLst>
          </p:cNvPr>
          <p:cNvSpPr/>
          <p:nvPr/>
        </p:nvSpPr>
        <p:spPr>
          <a:xfrm>
            <a:off x="347430" y="2930371"/>
            <a:ext cx="1970352" cy="285434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2438880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CH" b="1" dirty="0"/>
              <a:t>Nella colonna verticale a sinistra, selezioniamo: </a:t>
            </a:r>
            <a:br>
              <a:rPr lang="it-CH" b="1" dirty="0"/>
            </a:br>
            <a:r>
              <a:rPr lang="it-CH" b="1" dirty="0"/>
              <a:t>La Panoramica di tutte le competenze operative 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6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CH" dirty="0"/>
              <a:t> </a:t>
            </a:r>
          </a:p>
        </p:txBody>
      </p:sp>
      <p:pic>
        <p:nvPicPr>
          <p:cNvPr id="6" name="Immagine 5">
            <a:hlinkClick r:id="rId4"/>
            <a:extLst>
              <a:ext uri="{FF2B5EF4-FFF2-40B4-BE49-F238E27FC236}">
                <a16:creationId xmlns:a16="http://schemas.microsoft.com/office/drawing/2014/main" id="{1A0D68BB-6754-458F-9A95-4AC5172177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1" y="1690688"/>
            <a:ext cx="10515600" cy="4232528"/>
          </a:xfrm>
          <a:prstGeom prst="rect">
            <a:avLst/>
          </a:prstGeom>
        </p:spPr>
      </p:pic>
      <p:sp>
        <p:nvSpPr>
          <p:cNvPr id="10" name="Ovale 9">
            <a:extLst>
              <a:ext uri="{FF2B5EF4-FFF2-40B4-BE49-F238E27FC236}">
                <a16:creationId xmlns:a16="http://schemas.microsoft.com/office/drawing/2014/main" id="{8776723D-1876-49AA-9FAA-C5CA5D6A1168}"/>
              </a:ext>
            </a:extLst>
          </p:cNvPr>
          <p:cNvSpPr/>
          <p:nvPr/>
        </p:nvSpPr>
        <p:spPr>
          <a:xfrm>
            <a:off x="366712" y="4895056"/>
            <a:ext cx="2153573" cy="141684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58238836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CH" b="1" dirty="0"/>
              <a:t>4. La PIF </a:t>
            </a:r>
            <a:r>
              <a:rPr lang="it-CH" b="0" i="0" dirty="0">
                <a:effectLst/>
                <a:latin typeface="Bitter"/>
              </a:rPr>
              <a:t>mostra motivazione e iniziativa personale per l’acquisizione individuale delle competenze?</a:t>
            </a:r>
            <a:r>
              <a:rPr lang="it-CH" b="1" dirty="0"/>
              <a:t> 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60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CH" dirty="0"/>
              <a:t> </a:t>
            </a:r>
          </a:p>
        </p:txBody>
      </p:sp>
      <p:pic>
        <p:nvPicPr>
          <p:cNvPr id="6" name="Immagine 5">
            <a:hlinkClick r:id="rId4"/>
            <a:extLst>
              <a:ext uri="{FF2B5EF4-FFF2-40B4-BE49-F238E27FC236}">
                <a16:creationId xmlns:a16="http://schemas.microsoft.com/office/drawing/2014/main" id="{4425499D-9BF6-4C53-B988-2E12DD5642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1690688"/>
            <a:ext cx="10515600" cy="4232528"/>
          </a:xfrm>
          <a:prstGeom prst="rect">
            <a:avLst/>
          </a:prstGeom>
        </p:spPr>
      </p:pic>
      <p:sp>
        <p:nvSpPr>
          <p:cNvPr id="10" name="Ovale 9">
            <a:extLst>
              <a:ext uri="{FF2B5EF4-FFF2-40B4-BE49-F238E27FC236}">
                <a16:creationId xmlns:a16="http://schemas.microsoft.com/office/drawing/2014/main" id="{96EB7D40-48A0-42E8-B5F4-5DEC4498E25E}"/>
              </a:ext>
            </a:extLst>
          </p:cNvPr>
          <p:cNvSpPr/>
          <p:nvPr/>
        </p:nvSpPr>
        <p:spPr>
          <a:xfrm>
            <a:off x="613012" y="3158560"/>
            <a:ext cx="1970352" cy="285434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29451603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b="1" dirty="0"/>
              <a:t>5. La PIF </a:t>
            </a:r>
            <a:r>
              <a:rPr lang="it-CH" b="0" i="0" dirty="0">
                <a:effectLst/>
                <a:latin typeface="Bitter"/>
              </a:rPr>
              <a:t>contribuisce in modo attivo alla collaborazione interna ed esterna?</a:t>
            </a:r>
            <a:endParaRPr lang="it-CH" b="1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61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CH" dirty="0"/>
              <a:t> </a:t>
            </a:r>
          </a:p>
        </p:txBody>
      </p:sp>
      <p:pic>
        <p:nvPicPr>
          <p:cNvPr id="6" name="Immagine 5">
            <a:hlinkClick r:id="rId4"/>
            <a:extLst>
              <a:ext uri="{FF2B5EF4-FFF2-40B4-BE49-F238E27FC236}">
                <a16:creationId xmlns:a16="http://schemas.microsoft.com/office/drawing/2014/main" id="{5B034B71-48C2-4C51-AE09-9B55FFF6DC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1690688"/>
            <a:ext cx="10515600" cy="4329846"/>
          </a:xfrm>
          <a:prstGeom prst="rect">
            <a:avLst/>
          </a:prstGeom>
        </p:spPr>
      </p:pic>
      <p:sp>
        <p:nvSpPr>
          <p:cNvPr id="10" name="Ovale 9">
            <a:extLst>
              <a:ext uri="{FF2B5EF4-FFF2-40B4-BE49-F238E27FC236}">
                <a16:creationId xmlns:a16="http://schemas.microsoft.com/office/drawing/2014/main" id="{643425AC-4CEA-4F68-87AE-C21ECB649987}"/>
              </a:ext>
            </a:extLst>
          </p:cNvPr>
          <p:cNvSpPr/>
          <p:nvPr/>
        </p:nvSpPr>
        <p:spPr>
          <a:xfrm>
            <a:off x="612473" y="3016251"/>
            <a:ext cx="1970352" cy="308645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78828527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b="0" i="0" dirty="0">
                <a:effectLst/>
                <a:latin typeface="Bitter"/>
              </a:rPr>
              <a:t>Controllate le vostre valutazioni per ciascun criterio nella colonna «Punti ottenuti»: </a:t>
            </a:r>
            <a:endParaRPr lang="it-CH" b="1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62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CH" dirty="0"/>
              <a:t> </a:t>
            </a:r>
          </a:p>
        </p:txBody>
      </p:sp>
      <p:pic>
        <p:nvPicPr>
          <p:cNvPr id="6" name="Immagine 5">
            <a:hlinkClick r:id="rId4"/>
            <a:extLst>
              <a:ext uri="{FF2B5EF4-FFF2-40B4-BE49-F238E27FC236}">
                <a16:creationId xmlns:a16="http://schemas.microsoft.com/office/drawing/2014/main" id="{2EF75D9A-4404-4EC3-9739-B978309947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1" y="1690688"/>
            <a:ext cx="10515600" cy="4277081"/>
          </a:xfrm>
          <a:prstGeom prst="rect">
            <a:avLst/>
          </a:prstGeom>
        </p:spPr>
      </p:pic>
      <p:sp>
        <p:nvSpPr>
          <p:cNvPr id="10" name="Ovale 9">
            <a:extLst>
              <a:ext uri="{FF2B5EF4-FFF2-40B4-BE49-F238E27FC236}">
                <a16:creationId xmlns:a16="http://schemas.microsoft.com/office/drawing/2014/main" id="{A580500F-367A-4C41-8C63-393C1F63BEBA}"/>
              </a:ext>
            </a:extLst>
          </p:cNvPr>
          <p:cNvSpPr/>
          <p:nvPr/>
        </p:nvSpPr>
        <p:spPr>
          <a:xfrm>
            <a:off x="6183048" y="3090508"/>
            <a:ext cx="1970352" cy="308645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A9B60031-0256-4E1F-8AE5-10CA7AE5364D}"/>
              </a:ext>
            </a:extLst>
          </p:cNvPr>
          <p:cNvSpPr/>
          <p:nvPr/>
        </p:nvSpPr>
        <p:spPr>
          <a:xfrm>
            <a:off x="9288703" y="3063825"/>
            <a:ext cx="1970352" cy="308645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25844101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hlinkClick r:id="rId2"/>
            <a:extLst>
              <a:ext uri="{FF2B5EF4-FFF2-40B4-BE49-F238E27FC236}">
                <a16:creationId xmlns:a16="http://schemas.microsoft.com/office/drawing/2014/main" id="{BAF7BCB2-D330-4A5F-8802-7D9E8D3844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690688"/>
            <a:ext cx="10420855" cy="4277081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b="0" i="0" dirty="0">
                <a:effectLst/>
                <a:latin typeface="Bitter"/>
              </a:rPr>
              <a:t>Controllate le vostre valutazioni per ciascun criterio nella colonna «Punti ottenuti»: </a:t>
            </a:r>
            <a:endParaRPr lang="it-CH" b="1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63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CH" dirty="0"/>
              <a:t> </a:t>
            </a:r>
          </a:p>
        </p:txBody>
      </p:sp>
      <p:sp>
        <p:nvSpPr>
          <p:cNvPr id="10" name="Ovale 9">
            <a:extLst>
              <a:ext uri="{FF2B5EF4-FFF2-40B4-BE49-F238E27FC236}">
                <a16:creationId xmlns:a16="http://schemas.microsoft.com/office/drawing/2014/main" id="{A580500F-367A-4C41-8C63-393C1F63BEBA}"/>
              </a:ext>
            </a:extLst>
          </p:cNvPr>
          <p:cNvSpPr/>
          <p:nvPr/>
        </p:nvSpPr>
        <p:spPr>
          <a:xfrm>
            <a:off x="6944138" y="2241433"/>
            <a:ext cx="1762539" cy="308645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A9B60031-0256-4E1F-8AE5-10CA7AE5364D}"/>
              </a:ext>
            </a:extLst>
          </p:cNvPr>
          <p:cNvSpPr/>
          <p:nvPr/>
        </p:nvSpPr>
        <p:spPr>
          <a:xfrm>
            <a:off x="9383448" y="2241433"/>
            <a:ext cx="1970352" cy="347025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421078191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b="1" dirty="0"/>
              <a:t>Convalida i dati e concludi 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64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CH" dirty="0"/>
              <a:t> </a:t>
            </a:r>
          </a:p>
        </p:txBody>
      </p:sp>
      <p:pic>
        <p:nvPicPr>
          <p:cNvPr id="7" name="Immagine 6">
            <a:hlinkClick r:id="rId4"/>
            <a:extLst>
              <a:ext uri="{FF2B5EF4-FFF2-40B4-BE49-F238E27FC236}">
                <a16:creationId xmlns:a16="http://schemas.microsoft.com/office/drawing/2014/main" id="{A30942B0-059D-4D2A-A9D6-4B9B71A22F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1690687"/>
            <a:ext cx="10515600" cy="4277081"/>
          </a:xfrm>
          <a:prstGeom prst="rect">
            <a:avLst/>
          </a:prstGeom>
        </p:spPr>
      </p:pic>
      <p:sp>
        <p:nvSpPr>
          <p:cNvPr id="12" name="Ovale 11">
            <a:extLst>
              <a:ext uri="{FF2B5EF4-FFF2-40B4-BE49-F238E27FC236}">
                <a16:creationId xmlns:a16="http://schemas.microsoft.com/office/drawing/2014/main" id="{80558A4D-F7CE-4CA2-9D41-76AEBE00694B}"/>
              </a:ext>
            </a:extLst>
          </p:cNvPr>
          <p:cNvSpPr/>
          <p:nvPr/>
        </p:nvSpPr>
        <p:spPr>
          <a:xfrm>
            <a:off x="612472" y="3016251"/>
            <a:ext cx="2740327" cy="64134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  <p:sp>
        <p:nvSpPr>
          <p:cNvPr id="13" name="Ovale 12">
            <a:extLst>
              <a:ext uri="{FF2B5EF4-FFF2-40B4-BE49-F238E27FC236}">
                <a16:creationId xmlns:a16="http://schemas.microsoft.com/office/drawing/2014/main" id="{0F55B557-365B-46DC-B4CF-7E4C91437EF2}"/>
              </a:ext>
            </a:extLst>
          </p:cNvPr>
          <p:cNvSpPr/>
          <p:nvPr/>
        </p:nvSpPr>
        <p:spPr>
          <a:xfrm>
            <a:off x="690055" y="4214191"/>
            <a:ext cx="1970352" cy="758036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  <p:sp>
        <p:nvSpPr>
          <p:cNvPr id="14" name="Ovale 13">
            <a:extLst>
              <a:ext uri="{FF2B5EF4-FFF2-40B4-BE49-F238E27FC236}">
                <a16:creationId xmlns:a16="http://schemas.microsoft.com/office/drawing/2014/main" id="{39E37BC2-878F-4F8D-9837-C5E8F9B03B3D}"/>
              </a:ext>
            </a:extLst>
          </p:cNvPr>
          <p:cNvSpPr/>
          <p:nvPr/>
        </p:nvSpPr>
        <p:spPr>
          <a:xfrm>
            <a:off x="612472" y="5663427"/>
            <a:ext cx="2996777" cy="43927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47517633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b="1" dirty="0"/>
              <a:t>Prossimi termini delle valutazioni professionali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65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it-CH" dirty="0"/>
              <a:t>Valutazione 1° Semestre: </a:t>
            </a:r>
          </a:p>
          <a:p>
            <a:r>
              <a:rPr lang="it-CH" b="1" dirty="0"/>
              <a:t>Griglia delle competenze </a:t>
            </a:r>
            <a:r>
              <a:rPr lang="it-CH" dirty="0"/>
              <a:t>(</a:t>
            </a:r>
            <a:r>
              <a:rPr lang="it-CH" dirty="0">
                <a:hlinkClick r:id="rId4"/>
              </a:rPr>
              <a:t>autovalutazione-valutazione</a:t>
            </a:r>
            <a:r>
              <a:rPr lang="it-CH" dirty="0"/>
              <a:t>): </a:t>
            </a:r>
            <a:r>
              <a:rPr lang="it-CH" b="1" dirty="0"/>
              <a:t>01.02.2024  </a:t>
            </a:r>
          </a:p>
          <a:p>
            <a:r>
              <a:rPr lang="it-CH" b="1" dirty="0"/>
              <a:t>Rapporto di formazione</a:t>
            </a:r>
            <a:r>
              <a:rPr lang="it-CH" dirty="0"/>
              <a:t> (</a:t>
            </a:r>
            <a:r>
              <a:rPr lang="it-CH" dirty="0">
                <a:hlinkClick r:id="rId5"/>
              </a:rPr>
              <a:t>valutazione globale semestre</a:t>
            </a:r>
            <a:r>
              <a:rPr lang="it-CH" dirty="0"/>
              <a:t>)</a:t>
            </a:r>
            <a:r>
              <a:rPr lang="it-CH" b="1" dirty="0"/>
              <a:t>: 15.02.2024 </a:t>
            </a:r>
          </a:p>
          <a:p>
            <a:r>
              <a:rPr lang="it-CH" b="1" dirty="0"/>
              <a:t>Note relative all’insegnamento professionale</a:t>
            </a:r>
            <a:r>
              <a:rPr lang="it-CH" dirty="0"/>
              <a:t> (ex SAL)</a:t>
            </a:r>
            <a:r>
              <a:rPr lang="it-CH" b="1" dirty="0"/>
              <a:t>: 15.02.2024 </a:t>
            </a:r>
          </a:p>
          <a:p>
            <a:pPr marL="0" indent="0">
              <a:buNone/>
            </a:pPr>
            <a:r>
              <a:rPr lang="it-CH" sz="2000" dirty="0"/>
              <a:t> </a:t>
            </a:r>
          </a:p>
          <a:p>
            <a:pPr marL="0" indent="0">
              <a:buNone/>
            </a:pPr>
            <a:r>
              <a:rPr lang="it-CH" dirty="0"/>
              <a:t>Valutazione 2° Semestre: </a:t>
            </a:r>
          </a:p>
          <a:p>
            <a:r>
              <a:rPr lang="it-CH" dirty="0"/>
              <a:t> </a:t>
            </a:r>
            <a:r>
              <a:rPr lang="it-CH" b="1" dirty="0"/>
              <a:t>Griglia delle competenze </a:t>
            </a:r>
            <a:r>
              <a:rPr lang="it-CH" dirty="0"/>
              <a:t>(</a:t>
            </a:r>
            <a:r>
              <a:rPr lang="it-CH" dirty="0">
                <a:hlinkClick r:id="rId4"/>
              </a:rPr>
              <a:t>autovalutazione-valutazione</a:t>
            </a:r>
            <a:r>
              <a:rPr lang="it-CH" dirty="0"/>
              <a:t>): </a:t>
            </a:r>
            <a:r>
              <a:rPr lang="it-CH" b="1" dirty="0"/>
              <a:t>01.07.2024  </a:t>
            </a:r>
          </a:p>
          <a:p>
            <a:r>
              <a:rPr lang="it-CH" b="1" dirty="0"/>
              <a:t>Rapporto di formazione</a:t>
            </a:r>
            <a:r>
              <a:rPr lang="it-CH" dirty="0"/>
              <a:t> (</a:t>
            </a:r>
            <a:r>
              <a:rPr lang="it-CH" dirty="0">
                <a:hlinkClick r:id="rId5"/>
              </a:rPr>
              <a:t>valutazione globale semestre</a:t>
            </a:r>
            <a:r>
              <a:rPr lang="it-CH" dirty="0"/>
              <a:t>)</a:t>
            </a:r>
            <a:r>
              <a:rPr lang="it-CH" b="1" dirty="0"/>
              <a:t>: 15.07.2024 </a:t>
            </a:r>
          </a:p>
          <a:p>
            <a:r>
              <a:rPr lang="it-CH" b="1" dirty="0"/>
              <a:t>Note relative all’insegnamento professionale</a:t>
            </a:r>
            <a:r>
              <a:rPr lang="it-CH" dirty="0"/>
              <a:t> (ex SAL)</a:t>
            </a:r>
            <a:r>
              <a:rPr lang="it-CH" b="1" dirty="0"/>
              <a:t>: 15.08.2024 </a:t>
            </a:r>
          </a:p>
          <a:p>
            <a:pPr marL="0" indent="0">
              <a:buNone/>
            </a:pPr>
            <a:endParaRPr lang="it-CH" dirty="0"/>
          </a:p>
        </p:txBody>
      </p:sp>
    </p:spTree>
    <p:extLst>
      <p:ext uri="{BB962C8B-B14F-4D97-AF65-F5344CB8AC3E}">
        <p14:creationId xmlns:p14="http://schemas.microsoft.com/office/powerpoint/2010/main" val="61869185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b="1" dirty="0"/>
              <a:t>Domande? 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66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CH" dirty="0"/>
              <a:t> </a:t>
            </a:r>
            <a:r>
              <a:rPr lang="it-CH" b="1" dirty="0"/>
              <a:t>… </a:t>
            </a:r>
            <a:endParaRPr lang="it-CH" dirty="0"/>
          </a:p>
        </p:txBody>
      </p:sp>
    </p:spTree>
    <p:extLst>
      <p:ext uri="{BB962C8B-B14F-4D97-AF65-F5344CB8AC3E}">
        <p14:creationId xmlns:p14="http://schemas.microsoft.com/office/powerpoint/2010/main" val="310742603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392C045D-A0AA-4ED5-9954-29C1AED64F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7120" y="777370"/>
            <a:ext cx="4943959" cy="4943959"/>
          </a:xfrm>
          <a:prstGeom prst="rect">
            <a:avLst/>
          </a:prstGeom>
        </p:spPr>
      </p:pic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F821D0D-C8B6-47CF-9104-5F1E485F8A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5311" y="307519"/>
            <a:ext cx="10871966" cy="6187587"/>
          </a:xfrm>
        </p:spPr>
        <p:txBody>
          <a:bodyPr>
            <a:norm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it-CH" sz="2600" b="1" dirty="0">
                <a:solidFill>
                  <a:schemeClr val="tx2"/>
                </a:solidFill>
                <a:latin typeface="Georgia" panose="02040502050405020303" pitchFamily="18" charset="0"/>
              </a:rPr>
              <a:t>Sondaggio</a:t>
            </a:r>
          </a:p>
          <a:p>
            <a:pPr marL="457200" lvl="1" indent="0">
              <a:spcAft>
                <a:spcPts val="600"/>
              </a:spcAft>
              <a:buNone/>
            </a:pPr>
            <a:endParaRPr lang="it-CH" dirty="0">
              <a:latin typeface="Georgia" panose="02040502050405020303" pitchFamily="18" charset="0"/>
            </a:endParaRPr>
          </a:p>
          <a:p>
            <a:pPr marL="0" indent="0">
              <a:buNone/>
            </a:pPr>
            <a:r>
              <a:rPr lang="it-CH" dirty="0">
                <a:latin typeface="Georgia" panose="02040502050405020303" pitchFamily="18" charset="0"/>
              </a:rPr>
              <a:t>		</a:t>
            </a:r>
          </a:p>
          <a:p>
            <a:pPr marL="0" indent="0">
              <a:buNone/>
            </a:pPr>
            <a:endParaRPr lang="it-CH" dirty="0">
              <a:latin typeface="Georgia" panose="02040502050405020303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it-CH" dirty="0">
              <a:latin typeface="Georgia" panose="02040502050405020303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it-CH" dirty="0"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it-CH" dirty="0"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it-CH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FE598F39-D6CA-4B81-AFF2-4F187019A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67</a:t>
            </a:fld>
            <a:endParaRPr lang="it-CH"/>
          </a:p>
        </p:txBody>
      </p:sp>
      <p:sp>
        <p:nvSpPr>
          <p:cNvPr id="12" name="Segnaposto contenuto 2">
            <a:extLst>
              <a:ext uri="{FF2B5EF4-FFF2-40B4-BE49-F238E27FC236}">
                <a16:creationId xmlns:a16="http://schemas.microsoft.com/office/drawing/2014/main" id="{9D654102-4894-47A9-A336-67CC1ECA802A}"/>
              </a:ext>
            </a:extLst>
          </p:cNvPr>
          <p:cNvSpPr txBox="1">
            <a:spLocks/>
          </p:cNvSpPr>
          <p:nvPr/>
        </p:nvSpPr>
        <p:spPr>
          <a:xfrm>
            <a:off x="315311" y="2615859"/>
            <a:ext cx="5063514" cy="12847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it-CH" sz="3100" b="1" dirty="0">
                <a:solidFill>
                  <a:schemeClr val="tx2"/>
                </a:solidFill>
                <a:latin typeface="Georgia" panose="02040502050405020303" pitchFamily="18" charset="0"/>
              </a:rPr>
              <a:t>Grazie per il vostro</a:t>
            </a:r>
            <a:br>
              <a:rPr lang="it-CH" sz="3100" b="1" dirty="0">
                <a:solidFill>
                  <a:schemeClr val="tx2"/>
                </a:solidFill>
                <a:latin typeface="Georgia" panose="02040502050405020303" pitchFamily="18" charset="0"/>
              </a:rPr>
            </a:br>
            <a:r>
              <a:rPr lang="it-CH" sz="3100" b="1" dirty="0">
                <a:solidFill>
                  <a:schemeClr val="tx2"/>
                </a:solidFill>
                <a:latin typeface="Georgia" panose="02040502050405020303" pitchFamily="18" charset="0"/>
              </a:rPr>
              <a:t>feedback !</a:t>
            </a:r>
          </a:p>
          <a:p>
            <a:pPr marL="457200" lvl="1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br>
              <a:rPr lang="it-CH" sz="3100" dirty="0">
                <a:solidFill>
                  <a:schemeClr val="tx2"/>
                </a:solidFill>
                <a:latin typeface="Georgia" panose="02040502050405020303" pitchFamily="18" charset="0"/>
              </a:rPr>
            </a:br>
            <a:endParaRPr lang="it-CH" sz="3100" dirty="0">
              <a:latin typeface="Georgia" panose="02040502050405020303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it-CH" sz="3100" dirty="0">
                <a:latin typeface="Georgia" panose="02040502050405020303" pitchFamily="18" charset="0"/>
              </a:rPr>
              <a:t>		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it-CH" sz="3100" dirty="0">
              <a:latin typeface="Georgia" panose="02040502050405020303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it-CH" sz="3100" dirty="0">
              <a:latin typeface="Georgia" panose="02040502050405020303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it-CH" sz="3100" dirty="0">
              <a:latin typeface="Georgia" panose="02040502050405020303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it-CH" sz="3100" dirty="0">
              <a:latin typeface="Georgia" panose="02040502050405020303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it-CH" sz="3100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586F39BB-347D-4A37-AD03-E2E8864141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4210" y="5909962"/>
            <a:ext cx="3058363" cy="446388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09A3E3B3-8369-4F0A-81C9-91F6A5C09C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5323" y="5771205"/>
            <a:ext cx="723901" cy="723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4629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F821D0D-C8B6-47CF-9104-5F1E485F8A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5311" y="307519"/>
            <a:ext cx="10871966" cy="6187587"/>
          </a:xfrm>
        </p:spPr>
        <p:txBody>
          <a:bodyPr>
            <a:norm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it-CH" sz="3200" b="1" dirty="0">
                <a:solidFill>
                  <a:schemeClr val="tx2"/>
                </a:solidFill>
                <a:latin typeface="Georgia" panose="02040502050405020303" pitchFamily="18" charset="0"/>
              </a:rPr>
              <a:t>Chiusura e prossimi passi</a:t>
            </a:r>
          </a:p>
          <a:p>
            <a:pPr marL="457200" lvl="1" indent="0">
              <a:spcBef>
                <a:spcPts val="1200"/>
              </a:spcBef>
              <a:spcAft>
                <a:spcPts val="600"/>
              </a:spcAft>
              <a:buNone/>
            </a:pPr>
            <a:r>
              <a:rPr lang="it-CH" dirty="0">
                <a:solidFill>
                  <a:schemeClr val="tx2"/>
                </a:solidFill>
                <a:latin typeface="Georgia" panose="02040502050405020303" pitchFamily="18" charset="0"/>
              </a:rPr>
              <a:t>Confronto sull’esito della serata</a:t>
            </a:r>
          </a:p>
          <a:p>
            <a:pPr marL="457200" lvl="1" indent="0">
              <a:spcAft>
                <a:spcPts val="600"/>
              </a:spcAft>
              <a:buNone/>
            </a:pPr>
            <a:r>
              <a:rPr lang="it-CH" dirty="0">
                <a:solidFill>
                  <a:schemeClr val="tx2"/>
                </a:solidFill>
                <a:latin typeface="Georgia" panose="02040502050405020303" pitchFamily="18" charset="0"/>
              </a:rPr>
              <a:t>Strumenti a disposizione</a:t>
            </a:r>
          </a:p>
          <a:p>
            <a:pPr marL="0" indent="0">
              <a:buNone/>
            </a:pPr>
            <a:endParaRPr lang="it-CH" sz="3100" b="1" dirty="0">
              <a:solidFill>
                <a:schemeClr val="tx2"/>
              </a:solidFill>
              <a:latin typeface="Georgia" panose="02040502050405020303" pitchFamily="18" charset="0"/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it-CH" sz="3200" b="1" dirty="0">
                <a:solidFill>
                  <a:schemeClr val="tx2"/>
                </a:solidFill>
                <a:latin typeface="Georgia" panose="02040502050405020303" pitchFamily="18" charset="0"/>
              </a:rPr>
              <a:t>In agenda</a:t>
            </a:r>
          </a:p>
          <a:p>
            <a:pPr marL="457200" lvl="1" indent="0">
              <a:spcAft>
                <a:spcPts val="600"/>
              </a:spcAft>
              <a:buNone/>
            </a:pPr>
            <a:r>
              <a:rPr lang="it-CH" dirty="0">
                <a:solidFill>
                  <a:schemeClr val="tx2"/>
                </a:solidFill>
                <a:latin typeface="Georgia" panose="02040502050405020303" pitchFamily="18" charset="0"/>
              </a:rPr>
              <a:t>Passo 5:</a:t>
            </a:r>
          </a:p>
          <a:p>
            <a:pPr marL="457200" lvl="1" indent="0">
              <a:spcAft>
                <a:spcPts val="600"/>
              </a:spcAft>
              <a:buNone/>
            </a:pPr>
            <a:r>
              <a:rPr lang="it-CH" dirty="0">
                <a:solidFill>
                  <a:schemeClr val="tx2"/>
                </a:solidFill>
                <a:latin typeface="Georgia" panose="02040502050405020303" pitchFamily="18" charset="0"/>
              </a:rPr>
              <a:t>	</a:t>
            </a:r>
            <a:br>
              <a:rPr lang="it-CH" dirty="0">
                <a:solidFill>
                  <a:schemeClr val="tx2"/>
                </a:solidFill>
                <a:latin typeface="Georgia" panose="02040502050405020303" pitchFamily="18" charset="0"/>
              </a:rPr>
            </a:br>
            <a:endParaRPr lang="it-CH" sz="2700" dirty="0">
              <a:solidFill>
                <a:schemeClr val="tx2"/>
              </a:solidFill>
              <a:latin typeface="Georgia" panose="02040502050405020303" pitchFamily="18" charset="0"/>
            </a:endParaRPr>
          </a:p>
          <a:p>
            <a:pPr marL="457200" lvl="1" indent="0">
              <a:spcAft>
                <a:spcPts val="600"/>
              </a:spcAft>
              <a:buNone/>
            </a:pPr>
            <a:r>
              <a:rPr lang="it-CH" sz="2700" dirty="0">
                <a:solidFill>
                  <a:schemeClr val="tx2"/>
                </a:solidFill>
                <a:latin typeface="Georgia" panose="02040502050405020303" pitchFamily="18" charset="0"/>
              </a:rPr>
              <a:t>seguono dettagli…</a:t>
            </a:r>
          </a:p>
          <a:p>
            <a:pPr marL="457200" lvl="1" indent="0">
              <a:spcAft>
                <a:spcPts val="600"/>
              </a:spcAft>
              <a:buNone/>
            </a:pPr>
            <a:endParaRPr lang="it-CH" dirty="0">
              <a:latin typeface="Georgia" panose="02040502050405020303" pitchFamily="18" charset="0"/>
            </a:endParaRPr>
          </a:p>
          <a:p>
            <a:pPr marL="0" indent="0">
              <a:buNone/>
            </a:pPr>
            <a:r>
              <a:rPr lang="it-CH" dirty="0">
                <a:latin typeface="Georgia" panose="02040502050405020303" pitchFamily="18" charset="0"/>
              </a:rPr>
              <a:t>		</a:t>
            </a:r>
          </a:p>
          <a:p>
            <a:pPr marL="0" indent="0">
              <a:buNone/>
            </a:pPr>
            <a:endParaRPr lang="it-CH" dirty="0">
              <a:latin typeface="Georgia" panose="02040502050405020303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it-CH" dirty="0">
              <a:latin typeface="Georgia" panose="02040502050405020303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it-CH" dirty="0"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it-CH" dirty="0"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it-CH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FE598F39-D6CA-4B81-AFF2-4F187019A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68</a:t>
            </a:fld>
            <a:endParaRPr lang="it-CH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726470F3-8E36-43E3-A01E-3EA4CF617C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4210" y="5909962"/>
            <a:ext cx="3058363" cy="446388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BFA00A90-2CDB-4537-9B03-D9E868E7D2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5323" y="5771205"/>
            <a:ext cx="723901" cy="723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225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CH" b="1" dirty="0"/>
              <a:t>Selezioniamo il lavoro pratico: a1, Partecipare attivamente ai Colloqui di qualificazione  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7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CH" dirty="0"/>
              <a:t> </a:t>
            </a:r>
          </a:p>
        </p:txBody>
      </p:sp>
      <p:pic>
        <p:nvPicPr>
          <p:cNvPr id="12" name="Immagine 11">
            <a:hlinkClick r:id="rId4"/>
            <a:extLst>
              <a:ext uri="{FF2B5EF4-FFF2-40B4-BE49-F238E27FC236}">
                <a16:creationId xmlns:a16="http://schemas.microsoft.com/office/drawing/2014/main" id="{5B248B02-9B11-435E-B775-4913AF7E5B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1690688"/>
            <a:ext cx="10515600" cy="4277082"/>
          </a:xfrm>
          <a:prstGeom prst="rect">
            <a:avLst/>
          </a:prstGeom>
        </p:spPr>
      </p:pic>
      <p:sp>
        <p:nvSpPr>
          <p:cNvPr id="13" name="Ovale 12">
            <a:extLst>
              <a:ext uri="{FF2B5EF4-FFF2-40B4-BE49-F238E27FC236}">
                <a16:creationId xmlns:a16="http://schemas.microsoft.com/office/drawing/2014/main" id="{D71A5B5F-B600-4936-81DD-52B0054A1D9B}"/>
              </a:ext>
            </a:extLst>
          </p:cNvPr>
          <p:cNvSpPr/>
          <p:nvPr/>
        </p:nvSpPr>
        <p:spPr>
          <a:xfrm>
            <a:off x="6674937" y="3627868"/>
            <a:ext cx="1779950" cy="96260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4902155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b="1" dirty="0"/>
              <a:t> Scarichiamo il Mandato del Lavoro Pratico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8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CH" dirty="0"/>
              <a:t> </a:t>
            </a:r>
          </a:p>
        </p:txBody>
      </p:sp>
      <p:pic>
        <p:nvPicPr>
          <p:cNvPr id="7" name="Immagine 6">
            <a:hlinkClick r:id="rId4"/>
            <a:extLst>
              <a:ext uri="{FF2B5EF4-FFF2-40B4-BE49-F238E27FC236}">
                <a16:creationId xmlns:a16="http://schemas.microsoft.com/office/drawing/2014/main" id="{A5D734FC-2431-457C-9CA2-17B62D7D7C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1690687"/>
            <a:ext cx="10515600" cy="4277081"/>
          </a:xfrm>
          <a:prstGeom prst="rect">
            <a:avLst/>
          </a:prstGeom>
        </p:spPr>
      </p:pic>
      <p:sp>
        <p:nvSpPr>
          <p:cNvPr id="10" name="Ovale 9">
            <a:extLst>
              <a:ext uri="{FF2B5EF4-FFF2-40B4-BE49-F238E27FC236}">
                <a16:creationId xmlns:a16="http://schemas.microsoft.com/office/drawing/2014/main" id="{4B894F38-CAD5-4D82-A068-C338B8CDB754}"/>
              </a:ext>
            </a:extLst>
          </p:cNvPr>
          <p:cNvSpPr/>
          <p:nvPr/>
        </p:nvSpPr>
        <p:spPr>
          <a:xfrm>
            <a:off x="6266371" y="3286538"/>
            <a:ext cx="1542473" cy="71475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0083517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D5867-C39F-4AD8-B80C-D5392DDC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CH" b="1" dirty="0"/>
              <a:t>Mandato del Lavoro Pratico: a1, Partecipare attivamente a colloqui di qualificazione (1/2)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C0C54F-D9F3-4D3F-AB34-E038E45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CH"/>
              <a:t>CCPFC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96E669F-7420-44D8-84AC-DA2C9F94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26316-EC07-464E-9C84-DEE5B239DE0D}" type="slidenum">
              <a:rPr lang="it-CH" smtClean="0"/>
              <a:t>9</a:t>
            </a:fld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30E2A92-C380-4D8F-BED4-45883E06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937" y="5841042"/>
            <a:ext cx="962605" cy="962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DAC02E9-97A9-43A0-92A7-3A05DE85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2" y="6102706"/>
            <a:ext cx="2996778" cy="439279"/>
          </a:xfrm>
          <a:prstGeom prst="rect">
            <a:avLst/>
          </a:prstGeom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469CDED6-0625-4E23-97AD-F278CE197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CH" dirty="0"/>
              <a:t> </a:t>
            </a:r>
          </a:p>
        </p:txBody>
      </p:sp>
      <p:pic>
        <p:nvPicPr>
          <p:cNvPr id="6" name="Immagine 5">
            <a:hlinkClick r:id="rId4"/>
            <a:extLst>
              <a:ext uri="{FF2B5EF4-FFF2-40B4-BE49-F238E27FC236}">
                <a16:creationId xmlns:a16="http://schemas.microsoft.com/office/drawing/2014/main" id="{F87FFCA4-58C5-4B0C-B983-01C09A82C9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2800" y="1690688"/>
            <a:ext cx="5453813" cy="4277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00756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4982</TotalTime>
  <Words>1841</Words>
  <Application>Microsoft Office PowerPoint</Application>
  <PresentationFormat>Widescreen</PresentationFormat>
  <Paragraphs>448</Paragraphs>
  <Slides>68</Slides>
  <Notes>9</Notes>
  <HiddenSlides>1</HiddenSlides>
  <MMClips>0</MMClips>
  <ScaleCrop>false</ScaleCrop>
  <HeadingPairs>
    <vt:vector size="6" baseType="variant">
      <vt:variant>
        <vt:lpstr>Caratteri utilizzati</vt:lpstr>
      </vt:variant>
      <vt:variant>
        <vt:i4>10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68</vt:i4>
      </vt:variant>
    </vt:vector>
  </HeadingPairs>
  <TitlesOfParts>
    <vt:vector size="79" baseType="lpstr">
      <vt:lpstr>Arial</vt:lpstr>
      <vt:lpstr>Bitter</vt:lpstr>
      <vt:lpstr>Calibri</vt:lpstr>
      <vt:lpstr>Calibri Light</vt:lpstr>
      <vt:lpstr>Georgia</vt:lpstr>
      <vt:lpstr>Open Sans</vt:lpstr>
      <vt:lpstr>Open Sans</vt:lpstr>
      <vt:lpstr>Segoe UI</vt:lpstr>
      <vt:lpstr>Times New Roman</vt:lpstr>
      <vt:lpstr>Wingdings</vt:lpstr>
      <vt:lpstr>Tema di Office</vt:lpstr>
      <vt:lpstr>Presentazione standard di PowerPoint</vt:lpstr>
      <vt:lpstr>Presentazione standard di PowerPoint</vt:lpstr>
      <vt:lpstr>Presentazione standard di PowerPoint</vt:lpstr>
      <vt:lpstr>Assegnato Lavoro Pratico a1  tramite la Bussola delle competenze</vt:lpstr>
      <vt:lpstr>Sorvegliamo il Lavoro Pratico assegnato –  Bussola delle competenze: condivisi  </vt:lpstr>
      <vt:lpstr>Nella colonna verticale a sinistra, selezioniamo:  La Panoramica di tutte le competenze operative </vt:lpstr>
      <vt:lpstr>Selezioniamo il lavoro pratico: a1, Partecipare attivamente ai Colloqui di qualificazione  </vt:lpstr>
      <vt:lpstr> Scarichiamo il Mandato del Lavoro Pratico</vt:lpstr>
      <vt:lpstr>Mandato del Lavoro Pratico: a1, Partecipare attivamente a colloqui di qualificazione (1/2)</vt:lpstr>
      <vt:lpstr>Mandato del Lavoro Pratico: a1, Partecipare attivamente a colloqui di qualificazione (2/2)</vt:lpstr>
      <vt:lpstr>La PIF ha collegato l’opera nella bussola delle competenze: a1, Partecipare attivamente a Colloqui di qualifica</vt:lpstr>
      <vt:lpstr>Visualizza modello di Opera del Lavoro Pratico: a1, Partecipare attivamente a Colloqui di qualifica</vt:lpstr>
      <vt:lpstr>Raccolta Feedback di tutte le opere dei lavori pratici </vt:lpstr>
      <vt:lpstr>Il mio cockpit di formazione – le annotazioni </vt:lpstr>
      <vt:lpstr>Cockpit – Scrivi l’appunto (le annotazioni)  </vt:lpstr>
      <vt:lpstr>Appunti sulle prestazioni della PIF </vt:lpstr>
      <vt:lpstr> La PIF compila la Griglia delle Competenze  </vt:lpstr>
      <vt:lpstr>Video istruzione per la compilazione semestrale della Griglia delle Competenze</vt:lpstr>
      <vt:lpstr>La PIF seleziona l’anno corretto per effettuare l’autovalutazione semestrale (griglia competenze) </vt:lpstr>
      <vt:lpstr>La PIF inizia e svolge l’autovalutazione, 1° anno </vt:lpstr>
      <vt:lpstr>Effettuare l’autovalutazione delle competenze operative svolte nel semestre (secondo programma di formazione)</vt:lpstr>
      <vt:lpstr>Indicare i punti positivi e quelli migliorabili  o non ancora implementato nella pratica </vt:lpstr>
      <vt:lpstr>Autovalutarsi sulla scala di 4 stelline  </vt:lpstr>
      <vt:lpstr>Invitare il formatore professionale alla valutazione tramite la griglia delle competenze</vt:lpstr>
      <vt:lpstr>Scarica o guarda la valutazione della tua griglia delle competenze che hai svolto</vt:lpstr>
      <vt:lpstr>Confrontare le due valutazioni delle griglie delle competenze svolte tramite il grafico </vt:lpstr>
      <vt:lpstr>La PIF si valuta tutta negativamente, mentre il formatore professionale valuta positivamente?</vt:lpstr>
      <vt:lpstr>Controllo dello svolgimento della griglia delle competenze tramite il cockpit di formazione</vt:lpstr>
      <vt:lpstr>Il mio cockpit di formazione (per formatore)</vt:lpstr>
      <vt:lpstr>Il Bilancio mi indica lo stato dello svolgimento delle griglie delle competenze; autovalutazione</vt:lpstr>
      <vt:lpstr>Rapporto di formazione tramite il cockpit</vt:lpstr>
      <vt:lpstr>Svolgere i Rapporti di formazione tramite il Cockpit di formazione </vt:lpstr>
      <vt:lpstr>Rapporto di formazione – Panoramica 1/3 </vt:lpstr>
      <vt:lpstr>Il Rapporto di Formazione – Panoramica 2/3  </vt:lpstr>
      <vt:lpstr>Indice Panoramica - Rapporto di formazione 3/3</vt:lpstr>
      <vt:lpstr>Rapporto di formazione – 1. Note Generali </vt:lpstr>
      <vt:lpstr> Rapporto di formazione – 1.1. Note Generali </vt:lpstr>
      <vt:lpstr> Rapporto di formazione – 2. Valutazione </vt:lpstr>
      <vt:lpstr> Rapporto di formazione –  2.1. Conoscenze professionali</vt:lpstr>
      <vt:lpstr>Rapporto di formazione –  2.1. Conoscenze professionali  </vt:lpstr>
      <vt:lpstr>Rapporto di formazione –  2.2. Documentazione dell’apprendimento  </vt:lpstr>
      <vt:lpstr>Rapporto di formazione –  2.3. Prestazioni nella scuola professionale e CI </vt:lpstr>
      <vt:lpstr>Rapporto di formazione –  2.4. Obiettivi del semestre scorso </vt:lpstr>
      <vt:lpstr>Rapporto di formazione –  2.5. Punti importanti  </vt:lpstr>
      <vt:lpstr>Rapporto di formazione –  3. Panoramica sul prossimo semestre (4 obiettivi)</vt:lpstr>
      <vt:lpstr>Rapporto di formazione –  3.1 Fissare obiettivi e misure</vt:lpstr>
      <vt:lpstr>Rapporto di formazione – 4. Conclusione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Alcune regole per un feedback efficace</vt:lpstr>
      <vt:lpstr>Note relative all’insegnamento professionale </vt:lpstr>
      <vt:lpstr>Note relative all’insegnamento professionale - Registra la valutazione </vt:lpstr>
      <vt:lpstr>1. La PIF ha sviluppato le competenze operative previste per il semestre corrispondente?</vt:lpstr>
      <vt:lpstr>2. La PIF è in grado di riflettere sui propri punti forti e deboli con l’ausilio della griglia di competenze?</vt:lpstr>
      <vt:lpstr>3. La PIF trae apprendimenti ricostruibili dalla riflessione sull’attuazione dei lavori pratici?</vt:lpstr>
      <vt:lpstr>4. La PIF mostra motivazione e iniziativa personale per l’acquisizione individuale delle competenze? </vt:lpstr>
      <vt:lpstr>5. La PIF contribuisce in modo attivo alla collaborazione interna ed esterna?</vt:lpstr>
      <vt:lpstr>Controllate le vostre valutazioni per ciascun criterio nella colonna «Punti ottenuti»: </vt:lpstr>
      <vt:lpstr>Controllate le vostre valutazioni per ciascun criterio nella colonna «Punti ottenuti»: </vt:lpstr>
      <vt:lpstr>Convalida i dati e concludi </vt:lpstr>
      <vt:lpstr>Prossimi termini delle valutazioni professionali</vt:lpstr>
      <vt:lpstr>Domande? 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Tamara Pedrazzoli</dc:creator>
  <cp:lastModifiedBy>Ivo Quaresma</cp:lastModifiedBy>
  <cp:revision>309</cp:revision>
  <cp:lastPrinted>2023-09-12T15:47:29Z</cp:lastPrinted>
  <dcterms:created xsi:type="dcterms:W3CDTF">2022-12-02T10:52:43Z</dcterms:created>
  <dcterms:modified xsi:type="dcterms:W3CDTF">2023-12-05T15:05:49Z</dcterms:modified>
</cp:coreProperties>
</file>